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8"/>
  </p:notesMasterIdLst>
  <p:handoutMasterIdLst>
    <p:handoutMasterId r:id="rId19"/>
  </p:handoutMasterIdLst>
  <p:sldIdLst>
    <p:sldId id="282" r:id="rId5"/>
    <p:sldId id="284" r:id="rId6"/>
    <p:sldId id="286" r:id="rId7"/>
    <p:sldId id="287" r:id="rId8"/>
    <p:sldId id="288" r:id="rId9"/>
    <p:sldId id="289" r:id="rId10"/>
    <p:sldId id="290" r:id="rId11"/>
    <p:sldId id="292" r:id="rId12"/>
    <p:sldId id="291" r:id="rId13"/>
    <p:sldId id="293" r:id="rId14"/>
    <p:sldId id="294" r:id="rId15"/>
    <p:sldId id="295"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7" autoAdjust="0"/>
  </p:normalViewPr>
  <p:slideViewPr>
    <p:cSldViewPr snapToGrid="0">
      <p:cViewPr varScale="1">
        <p:scale>
          <a:sx n="86" d="100"/>
          <a:sy n="86" d="100"/>
        </p:scale>
        <p:origin x="485" y="58"/>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A3F752-07C0-4DFA-8D6C-C43D610DC7DE}"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BB421C37-37EF-496B-B0F6-30D66CB0369F}">
      <dgm:prSet phldrT="[Text]"/>
      <dgm:spPr/>
      <dgm:t>
        <a:bodyPr/>
        <a:lstStyle/>
        <a:p>
          <a:r>
            <a:rPr lang="en-IN" dirty="0" smtClean="0"/>
            <a:t>Open CV</a:t>
          </a:r>
          <a:endParaRPr lang="en-IN" dirty="0"/>
        </a:p>
      </dgm:t>
    </dgm:pt>
    <dgm:pt modelId="{8DFBE276-0603-4D23-B140-A4444E6F80A0}" type="parTrans" cxnId="{D23FC3FA-55DC-4FF4-B9D9-D2E3BAFF0139}">
      <dgm:prSet/>
      <dgm:spPr/>
      <dgm:t>
        <a:bodyPr/>
        <a:lstStyle/>
        <a:p>
          <a:endParaRPr lang="en-IN"/>
        </a:p>
      </dgm:t>
    </dgm:pt>
    <dgm:pt modelId="{0DEDB8D6-6E96-4062-BEA2-09C38DEEB2D9}" type="sibTrans" cxnId="{D23FC3FA-55DC-4FF4-B9D9-D2E3BAFF0139}">
      <dgm:prSet/>
      <dgm:spPr/>
      <dgm:t>
        <a:bodyPr/>
        <a:lstStyle/>
        <a:p>
          <a:endParaRPr lang="en-IN"/>
        </a:p>
      </dgm:t>
    </dgm:pt>
    <dgm:pt modelId="{D18C3A30-E9F0-42DC-9796-B8093EC8F2CD}">
      <dgm:prSet phldrT="[Text]"/>
      <dgm:spPr/>
      <dgm:t>
        <a:bodyPr/>
        <a:lstStyle/>
        <a:p>
          <a:r>
            <a:rPr lang="en-IN" dirty="0" smtClean="0"/>
            <a:t>Open CV was used to read and transform images</a:t>
          </a:r>
          <a:endParaRPr lang="en-IN" dirty="0"/>
        </a:p>
      </dgm:t>
    </dgm:pt>
    <dgm:pt modelId="{E123BE5C-A0CE-49AB-9A84-ABE91FFB9618}" type="parTrans" cxnId="{3CA96CC7-5A39-4224-AB2B-4F06D2127EEA}">
      <dgm:prSet/>
      <dgm:spPr/>
      <dgm:t>
        <a:bodyPr/>
        <a:lstStyle/>
        <a:p>
          <a:endParaRPr lang="en-IN"/>
        </a:p>
      </dgm:t>
    </dgm:pt>
    <dgm:pt modelId="{A961F37D-56CD-458C-85DC-029BE2C35690}" type="sibTrans" cxnId="{3CA96CC7-5A39-4224-AB2B-4F06D2127EEA}">
      <dgm:prSet/>
      <dgm:spPr/>
      <dgm:t>
        <a:bodyPr/>
        <a:lstStyle/>
        <a:p>
          <a:endParaRPr lang="en-IN"/>
        </a:p>
      </dgm:t>
    </dgm:pt>
    <dgm:pt modelId="{38014B1D-A27F-42FF-B6B1-BE7586D133DB}">
      <dgm:prSet phldrT="[Text]"/>
      <dgm:spPr/>
      <dgm:t>
        <a:bodyPr/>
        <a:lstStyle/>
        <a:p>
          <a:r>
            <a:rPr lang="en-IN" dirty="0" smtClean="0"/>
            <a:t>YOLO</a:t>
          </a:r>
          <a:endParaRPr lang="en-IN" dirty="0"/>
        </a:p>
      </dgm:t>
    </dgm:pt>
    <dgm:pt modelId="{0060413F-0E69-4460-9BF2-8B2362DEE708}" type="parTrans" cxnId="{5B27DE84-6481-4ED1-85E6-9393ED9F0E31}">
      <dgm:prSet/>
      <dgm:spPr/>
      <dgm:t>
        <a:bodyPr/>
        <a:lstStyle/>
        <a:p>
          <a:endParaRPr lang="en-IN"/>
        </a:p>
      </dgm:t>
    </dgm:pt>
    <dgm:pt modelId="{4E581CF3-BB9D-4446-A431-BB33D7AB8CAC}" type="sibTrans" cxnId="{5B27DE84-6481-4ED1-85E6-9393ED9F0E31}">
      <dgm:prSet/>
      <dgm:spPr/>
      <dgm:t>
        <a:bodyPr/>
        <a:lstStyle/>
        <a:p>
          <a:endParaRPr lang="en-IN"/>
        </a:p>
      </dgm:t>
    </dgm:pt>
    <dgm:pt modelId="{60E3E511-0D16-4704-AFBE-EE1E36A6EF9E}">
      <dgm:prSet phldrT="[Text]"/>
      <dgm:spPr/>
      <dgm:t>
        <a:bodyPr/>
        <a:lstStyle/>
        <a:p>
          <a:r>
            <a:rPr lang="en-IN" dirty="0" smtClean="0"/>
            <a:t>YOLO Algorithm and pre-trained COCO weights are used to fine tune the model</a:t>
          </a:r>
          <a:endParaRPr lang="en-IN" dirty="0"/>
        </a:p>
      </dgm:t>
    </dgm:pt>
    <dgm:pt modelId="{9CD71B87-5C7B-4A0F-9D4D-3D29A1509858}" type="parTrans" cxnId="{F863608F-AD9F-4DB8-B8C4-1E923E060D59}">
      <dgm:prSet/>
      <dgm:spPr/>
      <dgm:t>
        <a:bodyPr/>
        <a:lstStyle/>
        <a:p>
          <a:endParaRPr lang="en-IN"/>
        </a:p>
      </dgm:t>
    </dgm:pt>
    <dgm:pt modelId="{1E8C7E90-3580-4E79-B5B1-6710682A7BE5}" type="sibTrans" cxnId="{F863608F-AD9F-4DB8-B8C4-1E923E060D59}">
      <dgm:prSet/>
      <dgm:spPr/>
      <dgm:t>
        <a:bodyPr/>
        <a:lstStyle/>
        <a:p>
          <a:endParaRPr lang="en-IN"/>
        </a:p>
      </dgm:t>
    </dgm:pt>
    <dgm:pt modelId="{7A23D6F6-38F4-497A-B7F0-87BB7B0FBDD4}">
      <dgm:prSet phldrT="[Text]"/>
      <dgm:spPr/>
      <dgm:t>
        <a:bodyPr/>
        <a:lstStyle/>
        <a:p>
          <a:r>
            <a:rPr lang="en-IN" dirty="0" smtClean="0"/>
            <a:t>Pandas and </a:t>
          </a:r>
          <a:r>
            <a:rPr lang="en-IN" dirty="0" err="1" smtClean="0"/>
            <a:t>NUmpy</a:t>
          </a:r>
          <a:endParaRPr lang="en-IN" dirty="0"/>
        </a:p>
      </dgm:t>
    </dgm:pt>
    <dgm:pt modelId="{3CF98A4B-DB5E-4D16-8190-31F41A9190CB}" type="parTrans" cxnId="{D94647C8-591F-43F8-A1BC-6C771657F709}">
      <dgm:prSet/>
      <dgm:spPr/>
      <dgm:t>
        <a:bodyPr/>
        <a:lstStyle/>
        <a:p>
          <a:endParaRPr lang="en-IN"/>
        </a:p>
      </dgm:t>
    </dgm:pt>
    <dgm:pt modelId="{CA6316C2-2497-4B3E-9C03-08EFF275364A}" type="sibTrans" cxnId="{D94647C8-591F-43F8-A1BC-6C771657F709}">
      <dgm:prSet/>
      <dgm:spPr/>
      <dgm:t>
        <a:bodyPr/>
        <a:lstStyle/>
        <a:p>
          <a:endParaRPr lang="en-IN"/>
        </a:p>
      </dgm:t>
    </dgm:pt>
    <dgm:pt modelId="{09C985C0-B812-4288-B453-740F3FC11319}">
      <dgm:prSet phldrT="[Text]"/>
      <dgm:spPr/>
      <dgm:t>
        <a:bodyPr/>
        <a:lstStyle/>
        <a:p>
          <a:r>
            <a:rPr lang="en-IN" dirty="0" smtClean="0"/>
            <a:t>Pandas and </a:t>
          </a:r>
          <a:r>
            <a:rPr lang="en-IN" dirty="0" err="1" smtClean="0"/>
            <a:t>Numpy</a:t>
          </a:r>
          <a:r>
            <a:rPr lang="en-IN" dirty="0" smtClean="0"/>
            <a:t> is used to read files and manipulate the data.</a:t>
          </a:r>
          <a:endParaRPr lang="en-IN" dirty="0"/>
        </a:p>
      </dgm:t>
    </dgm:pt>
    <dgm:pt modelId="{132B8659-EF5E-4EAA-AC3F-A7A9A28E85EC}" type="parTrans" cxnId="{24140596-C9B2-4B16-94DF-69CA448C54D7}">
      <dgm:prSet/>
      <dgm:spPr/>
      <dgm:t>
        <a:bodyPr/>
        <a:lstStyle/>
        <a:p>
          <a:endParaRPr lang="en-IN"/>
        </a:p>
      </dgm:t>
    </dgm:pt>
    <dgm:pt modelId="{4D062AF2-5034-4B50-9531-DD2CFEF9FC58}" type="sibTrans" cxnId="{24140596-C9B2-4B16-94DF-69CA448C54D7}">
      <dgm:prSet/>
      <dgm:spPr/>
      <dgm:t>
        <a:bodyPr/>
        <a:lstStyle/>
        <a:p>
          <a:endParaRPr lang="en-IN"/>
        </a:p>
      </dgm:t>
    </dgm:pt>
    <dgm:pt modelId="{C355108A-4A55-4795-B726-18B3A3F188F3}">
      <dgm:prSet/>
      <dgm:spPr/>
      <dgm:t>
        <a:bodyPr/>
        <a:lstStyle/>
        <a:p>
          <a:r>
            <a:rPr lang="en-IN" dirty="0" err="1" smtClean="0"/>
            <a:t>Pytorch</a:t>
          </a:r>
          <a:endParaRPr lang="en-IN" dirty="0"/>
        </a:p>
      </dgm:t>
    </dgm:pt>
    <dgm:pt modelId="{43D9A1A5-0B05-4AB4-9F7B-BB9CF60C7DDE}" type="parTrans" cxnId="{13221B7F-2280-4DEA-81E2-B58273789A7E}">
      <dgm:prSet/>
      <dgm:spPr/>
      <dgm:t>
        <a:bodyPr/>
        <a:lstStyle/>
        <a:p>
          <a:endParaRPr lang="en-IN"/>
        </a:p>
      </dgm:t>
    </dgm:pt>
    <dgm:pt modelId="{A3A5CE2B-F0B1-44A8-BA37-48F99EABE8DA}" type="sibTrans" cxnId="{13221B7F-2280-4DEA-81E2-B58273789A7E}">
      <dgm:prSet/>
      <dgm:spPr/>
      <dgm:t>
        <a:bodyPr/>
        <a:lstStyle/>
        <a:p>
          <a:endParaRPr lang="en-IN"/>
        </a:p>
      </dgm:t>
    </dgm:pt>
    <dgm:pt modelId="{E9667782-A0BB-4AB3-8D38-D692FB643A78}">
      <dgm:prSet/>
      <dgm:spPr/>
      <dgm:t>
        <a:bodyPr/>
        <a:lstStyle/>
        <a:p>
          <a:r>
            <a:rPr lang="en-IN" dirty="0" smtClean="0"/>
            <a:t>We have used </a:t>
          </a:r>
          <a:r>
            <a:rPr lang="en-IN" dirty="0" err="1" smtClean="0"/>
            <a:t>pytorch</a:t>
          </a:r>
          <a:r>
            <a:rPr lang="en-IN" dirty="0" smtClean="0"/>
            <a:t> framework to build, load model.</a:t>
          </a:r>
          <a:endParaRPr lang="en-IN" dirty="0"/>
        </a:p>
      </dgm:t>
    </dgm:pt>
    <dgm:pt modelId="{7692C95C-F0D6-4300-B8A0-9A456F2A68DF}" type="parTrans" cxnId="{3F108405-3613-43CD-A2D0-4610304D46B1}">
      <dgm:prSet/>
      <dgm:spPr/>
      <dgm:t>
        <a:bodyPr/>
        <a:lstStyle/>
        <a:p>
          <a:endParaRPr lang="en-IN"/>
        </a:p>
      </dgm:t>
    </dgm:pt>
    <dgm:pt modelId="{29EF4374-0AE2-4D8F-80B1-55980EDC767C}" type="sibTrans" cxnId="{3F108405-3613-43CD-A2D0-4610304D46B1}">
      <dgm:prSet/>
      <dgm:spPr/>
      <dgm:t>
        <a:bodyPr/>
        <a:lstStyle/>
        <a:p>
          <a:endParaRPr lang="en-IN"/>
        </a:p>
      </dgm:t>
    </dgm:pt>
    <dgm:pt modelId="{700EC12C-3707-4D62-9449-C686010F172F}" type="pres">
      <dgm:prSet presAssocID="{61A3F752-07C0-4DFA-8D6C-C43D610DC7DE}" presName="linearFlow" presStyleCnt="0">
        <dgm:presLayoutVars>
          <dgm:dir/>
          <dgm:animLvl val="lvl"/>
          <dgm:resizeHandles val="exact"/>
        </dgm:presLayoutVars>
      </dgm:prSet>
      <dgm:spPr/>
      <dgm:t>
        <a:bodyPr/>
        <a:lstStyle/>
        <a:p>
          <a:endParaRPr lang="en-IN"/>
        </a:p>
      </dgm:t>
    </dgm:pt>
    <dgm:pt modelId="{451B2BCA-B200-4EFA-BE96-D98CEE3495CC}" type="pres">
      <dgm:prSet presAssocID="{BB421C37-37EF-496B-B0F6-30D66CB0369F}" presName="composite" presStyleCnt="0"/>
      <dgm:spPr/>
    </dgm:pt>
    <dgm:pt modelId="{FF5ABF01-1157-4439-A065-D17A41A86AE3}" type="pres">
      <dgm:prSet presAssocID="{BB421C37-37EF-496B-B0F6-30D66CB0369F}" presName="parentText" presStyleLbl="alignNode1" presStyleIdx="0" presStyleCnt="4">
        <dgm:presLayoutVars>
          <dgm:chMax val="1"/>
          <dgm:bulletEnabled val="1"/>
        </dgm:presLayoutVars>
      </dgm:prSet>
      <dgm:spPr/>
      <dgm:t>
        <a:bodyPr/>
        <a:lstStyle/>
        <a:p>
          <a:endParaRPr lang="en-IN"/>
        </a:p>
      </dgm:t>
    </dgm:pt>
    <dgm:pt modelId="{21C5A798-0543-45F9-A7FD-DDAFB6817C0C}" type="pres">
      <dgm:prSet presAssocID="{BB421C37-37EF-496B-B0F6-30D66CB0369F}" presName="descendantText" presStyleLbl="alignAcc1" presStyleIdx="0" presStyleCnt="4">
        <dgm:presLayoutVars>
          <dgm:bulletEnabled val="1"/>
        </dgm:presLayoutVars>
      </dgm:prSet>
      <dgm:spPr/>
      <dgm:t>
        <a:bodyPr/>
        <a:lstStyle/>
        <a:p>
          <a:endParaRPr lang="en-IN"/>
        </a:p>
      </dgm:t>
    </dgm:pt>
    <dgm:pt modelId="{C8B087B4-76F8-42DF-B284-4C0684E8BF0B}" type="pres">
      <dgm:prSet presAssocID="{0DEDB8D6-6E96-4062-BEA2-09C38DEEB2D9}" presName="sp" presStyleCnt="0"/>
      <dgm:spPr/>
    </dgm:pt>
    <dgm:pt modelId="{99FF09F2-9684-46A6-8A2B-11D522AEFD07}" type="pres">
      <dgm:prSet presAssocID="{38014B1D-A27F-42FF-B6B1-BE7586D133DB}" presName="composite" presStyleCnt="0"/>
      <dgm:spPr/>
    </dgm:pt>
    <dgm:pt modelId="{7873F06A-0553-4BE6-A2D6-4EE518A6E381}" type="pres">
      <dgm:prSet presAssocID="{38014B1D-A27F-42FF-B6B1-BE7586D133DB}" presName="parentText" presStyleLbl="alignNode1" presStyleIdx="1" presStyleCnt="4">
        <dgm:presLayoutVars>
          <dgm:chMax val="1"/>
          <dgm:bulletEnabled val="1"/>
        </dgm:presLayoutVars>
      </dgm:prSet>
      <dgm:spPr/>
      <dgm:t>
        <a:bodyPr/>
        <a:lstStyle/>
        <a:p>
          <a:endParaRPr lang="en-IN"/>
        </a:p>
      </dgm:t>
    </dgm:pt>
    <dgm:pt modelId="{950D7C86-180D-413A-BB58-64FF5E49ABA0}" type="pres">
      <dgm:prSet presAssocID="{38014B1D-A27F-42FF-B6B1-BE7586D133DB}" presName="descendantText" presStyleLbl="alignAcc1" presStyleIdx="1" presStyleCnt="4">
        <dgm:presLayoutVars>
          <dgm:bulletEnabled val="1"/>
        </dgm:presLayoutVars>
      </dgm:prSet>
      <dgm:spPr/>
      <dgm:t>
        <a:bodyPr/>
        <a:lstStyle/>
        <a:p>
          <a:endParaRPr lang="en-IN"/>
        </a:p>
      </dgm:t>
    </dgm:pt>
    <dgm:pt modelId="{21B6EE7B-8A1A-42A8-8CD1-A72FDC10649A}" type="pres">
      <dgm:prSet presAssocID="{4E581CF3-BB9D-4446-A431-BB33D7AB8CAC}" presName="sp" presStyleCnt="0"/>
      <dgm:spPr/>
    </dgm:pt>
    <dgm:pt modelId="{E6735788-A9A4-4F22-94B6-9A39E039C4AD}" type="pres">
      <dgm:prSet presAssocID="{7A23D6F6-38F4-497A-B7F0-87BB7B0FBDD4}" presName="composite" presStyleCnt="0"/>
      <dgm:spPr/>
    </dgm:pt>
    <dgm:pt modelId="{E212E35A-E2A8-483D-9CA8-C41FD5C2E386}" type="pres">
      <dgm:prSet presAssocID="{7A23D6F6-38F4-497A-B7F0-87BB7B0FBDD4}" presName="parentText" presStyleLbl="alignNode1" presStyleIdx="2" presStyleCnt="4">
        <dgm:presLayoutVars>
          <dgm:chMax val="1"/>
          <dgm:bulletEnabled val="1"/>
        </dgm:presLayoutVars>
      </dgm:prSet>
      <dgm:spPr/>
      <dgm:t>
        <a:bodyPr/>
        <a:lstStyle/>
        <a:p>
          <a:endParaRPr lang="en-IN"/>
        </a:p>
      </dgm:t>
    </dgm:pt>
    <dgm:pt modelId="{EE9D97F7-9518-460A-B385-783CA6030031}" type="pres">
      <dgm:prSet presAssocID="{7A23D6F6-38F4-497A-B7F0-87BB7B0FBDD4}" presName="descendantText" presStyleLbl="alignAcc1" presStyleIdx="2" presStyleCnt="4">
        <dgm:presLayoutVars>
          <dgm:bulletEnabled val="1"/>
        </dgm:presLayoutVars>
      </dgm:prSet>
      <dgm:spPr/>
      <dgm:t>
        <a:bodyPr/>
        <a:lstStyle/>
        <a:p>
          <a:endParaRPr lang="en-IN"/>
        </a:p>
      </dgm:t>
    </dgm:pt>
    <dgm:pt modelId="{32761F80-4A85-496E-B742-8D9D45A9D28B}" type="pres">
      <dgm:prSet presAssocID="{CA6316C2-2497-4B3E-9C03-08EFF275364A}" presName="sp" presStyleCnt="0"/>
      <dgm:spPr/>
    </dgm:pt>
    <dgm:pt modelId="{2D9BC821-D8E1-4780-B924-C5449116A1C3}" type="pres">
      <dgm:prSet presAssocID="{C355108A-4A55-4795-B726-18B3A3F188F3}" presName="composite" presStyleCnt="0"/>
      <dgm:spPr/>
    </dgm:pt>
    <dgm:pt modelId="{F94A0159-5589-4C52-BE9C-C87B0D6671B9}" type="pres">
      <dgm:prSet presAssocID="{C355108A-4A55-4795-B726-18B3A3F188F3}" presName="parentText" presStyleLbl="alignNode1" presStyleIdx="3" presStyleCnt="4">
        <dgm:presLayoutVars>
          <dgm:chMax val="1"/>
          <dgm:bulletEnabled val="1"/>
        </dgm:presLayoutVars>
      </dgm:prSet>
      <dgm:spPr/>
      <dgm:t>
        <a:bodyPr/>
        <a:lstStyle/>
        <a:p>
          <a:endParaRPr lang="en-IN"/>
        </a:p>
      </dgm:t>
    </dgm:pt>
    <dgm:pt modelId="{115CF39D-F834-413B-AC4B-BF2A641075FB}" type="pres">
      <dgm:prSet presAssocID="{C355108A-4A55-4795-B726-18B3A3F188F3}" presName="descendantText" presStyleLbl="alignAcc1" presStyleIdx="3" presStyleCnt="4">
        <dgm:presLayoutVars>
          <dgm:bulletEnabled val="1"/>
        </dgm:presLayoutVars>
      </dgm:prSet>
      <dgm:spPr/>
      <dgm:t>
        <a:bodyPr/>
        <a:lstStyle/>
        <a:p>
          <a:endParaRPr lang="en-IN"/>
        </a:p>
      </dgm:t>
    </dgm:pt>
  </dgm:ptLst>
  <dgm:cxnLst>
    <dgm:cxn modelId="{0D962954-F2A3-495C-A56C-CB9386DABD7D}" type="presOf" srcId="{38014B1D-A27F-42FF-B6B1-BE7586D133DB}" destId="{7873F06A-0553-4BE6-A2D6-4EE518A6E381}" srcOrd="0" destOrd="0" presId="urn:microsoft.com/office/officeart/2005/8/layout/chevron2"/>
    <dgm:cxn modelId="{5838430F-B3F0-43AB-8553-3A9B4BCD0A05}" type="presOf" srcId="{D18C3A30-E9F0-42DC-9796-B8093EC8F2CD}" destId="{21C5A798-0543-45F9-A7FD-DDAFB6817C0C}" srcOrd="0" destOrd="0" presId="urn:microsoft.com/office/officeart/2005/8/layout/chevron2"/>
    <dgm:cxn modelId="{A3437C5F-EB32-4999-830C-DA63B8FAB67E}" type="presOf" srcId="{60E3E511-0D16-4704-AFBE-EE1E36A6EF9E}" destId="{950D7C86-180D-413A-BB58-64FF5E49ABA0}" srcOrd="0" destOrd="0" presId="urn:microsoft.com/office/officeart/2005/8/layout/chevron2"/>
    <dgm:cxn modelId="{0172FF35-7D3C-4D08-8746-572DA56890EE}" type="presOf" srcId="{61A3F752-07C0-4DFA-8D6C-C43D610DC7DE}" destId="{700EC12C-3707-4D62-9449-C686010F172F}" srcOrd="0" destOrd="0" presId="urn:microsoft.com/office/officeart/2005/8/layout/chevron2"/>
    <dgm:cxn modelId="{CDF04DE7-5076-44D5-896A-CC1E6D34D579}" type="presOf" srcId="{09C985C0-B812-4288-B453-740F3FC11319}" destId="{EE9D97F7-9518-460A-B385-783CA6030031}" srcOrd="0" destOrd="0" presId="urn:microsoft.com/office/officeart/2005/8/layout/chevron2"/>
    <dgm:cxn modelId="{24140596-C9B2-4B16-94DF-69CA448C54D7}" srcId="{7A23D6F6-38F4-497A-B7F0-87BB7B0FBDD4}" destId="{09C985C0-B812-4288-B453-740F3FC11319}" srcOrd="0" destOrd="0" parTransId="{132B8659-EF5E-4EAA-AC3F-A7A9A28E85EC}" sibTransId="{4D062AF2-5034-4B50-9531-DD2CFEF9FC58}"/>
    <dgm:cxn modelId="{B96716B0-A6C8-4D03-91F2-6091BD189079}" type="presOf" srcId="{E9667782-A0BB-4AB3-8D38-D692FB643A78}" destId="{115CF39D-F834-413B-AC4B-BF2A641075FB}" srcOrd="0" destOrd="0" presId="urn:microsoft.com/office/officeart/2005/8/layout/chevron2"/>
    <dgm:cxn modelId="{D23FC3FA-55DC-4FF4-B9D9-D2E3BAFF0139}" srcId="{61A3F752-07C0-4DFA-8D6C-C43D610DC7DE}" destId="{BB421C37-37EF-496B-B0F6-30D66CB0369F}" srcOrd="0" destOrd="0" parTransId="{8DFBE276-0603-4D23-B140-A4444E6F80A0}" sibTransId="{0DEDB8D6-6E96-4062-BEA2-09C38DEEB2D9}"/>
    <dgm:cxn modelId="{3CA96CC7-5A39-4224-AB2B-4F06D2127EEA}" srcId="{BB421C37-37EF-496B-B0F6-30D66CB0369F}" destId="{D18C3A30-E9F0-42DC-9796-B8093EC8F2CD}" srcOrd="0" destOrd="0" parTransId="{E123BE5C-A0CE-49AB-9A84-ABE91FFB9618}" sibTransId="{A961F37D-56CD-458C-85DC-029BE2C35690}"/>
    <dgm:cxn modelId="{13221B7F-2280-4DEA-81E2-B58273789A7E}" srcId="{61A3F752-07C0-4DFA-8D6C-C43D610DC7DE}" destId="{C355108A-4A55-4795-B726-18B3A3F188F3}" srcOrd="3" destOrd="0" parTransId="{43D9A1A5-0B05-4AB4-9F7B-BB9CF60C7DDE}" sibTransId="{A3A5CE2B-F0B1-44A8-BA37-48F99EABE8DA}"/>
    <dgm:cxn modelId="{F863608F-AD9F-4DB8-B8C4-1E923E060D59}" srcId="{38014B1D-A27F-42FF-B6B1-BE7586D133DB}" destId="{60E3E511-0D16-4704-AFBE-EE1E36A6EF9E}" srcOrd="0" destOrd="0" parTransId="{9CD71B87-5C7B-4A0F-9D4D-3D29A1509858}" sibTransId="{1E8C7E90-3580-4E79-B5B1-6710682A7BE5}"/>
    <dgm:cxn modelId="{FD1377C3-7193-466B-9B6B-FD2C93B03F34}" type="presOf" srcId="{C355108A-4A55-4795-B726-18B3A3F188F3}" destId="{F94A0159-5589-4C52-BE9C-C87B0D6671B9}" srcOrd="0" destOrd="0" presId="urn:microsoft.com/office/officeart/2005/8/layout/chevron2"/>
    <dgm:cxn modelId="{3F108405-3613-43CD-A2D0-4610304D46B1}" srcId="{C355108A-4A55-4795-B726-18B3A3F188F3}" destId="{E9667782-A0BB-4AB3-8D38-D692FB643A78}" srcOrd="0" destOrd="0" parTransId="{7692C95C-F0D6-4300-B8A0-9A456F2A68DF}" sibTransId="{29EF4374-0AE2-4D8F-80B1-55980EDC767C}"/>
    <dgm:cxn modelId="{0E8C2199-EC9F-4395-B1CF-BBF29185AF91}" type="presOf" srcId="{BB421C37-37EF-496B-B0F6-30D66CB0369F}" destId="{FF5ABF01-1157-4439-A065-D17A41A86AE3}" srcOrd="0" destOrd="0" presId="urn:microsoft.com/office/officeart/2005/8/layout/chevron2"/>
    <dgm:cxn modelId="{5B27DE84-6481-4ED1-85E6-9393ED9F0E31}" srcId="{61A3F752-07C0-4DFA-8D6C-C43D610DC7DE}" destId="{38014B1D-A27F-42FF-B6B1-BE7586D133DB}" srcOrd="1" destOrd="0" parTransId="{0060413F-0E69-4460-9BF2-8B2362DEE708}" sibTransId="{4E581CF3-BB9D-4446-A431-BB33D7AB8CAC}"/>
    <dgm:cxn modelId="{41B3AADF-8DD8-4945-9F1B-125F48BF5C23}" type="presOf" srcId="{7A23D6F6-38F4-497A-B7F0-87BB7B0FBDD4}" destId="{E212E35A-E2A8-483D-9CA8-C41FD5C2E386}" srcOrd="0" destOrd="0" presId="urn:microsoft.com/office/officeart/2005/8/layout/chevron2"/>
    <dgm:cxn modelId="{D94647C8-591F-43F8-A1BC-6C771657F709}" srcId="{61A3F752-07C0-4DFA-8D6C-C43D610DC7DE}" destId="{7A23D6F6-38F4-497A-B7F0-87BB7B0FBDD4}" srcOrd="2" destOrd="0" parTransId="{3CF98A4B-DB5E-4D16-8190-31F41A9190CB}" sibTransId="{CA6316C2-2497-4B3E-9C03-08EFF275364A}"/>
    <dgm:cxn modelId="{CD53A2CE-F608-461A-BDA8-364CC06D949E}" type="presParOf" srcId="{700EC12C-3707-4D62-9449-C686010F172F}" destId="{451B2BCA-B200-4EFA-BE96-D98CEE3495CC}" srcOrd="0" destOrd="0" presId="urn:microsoft.com/office/officeart/2005/8/layout/chevron2"/>
    <dgm:cxn modelId="{44C1467D-19A2-4C43-BC78-D3D9CB3EE3D7}" type="presParOf" srcId="{451B2BCA-B200-4EFA-BE96-D98CEE3495CC}" destId="{FF5ABF01-1157-4439-A065-D17A41A86AE3}" srcOrd="0" destOrd="0" presId="urn:microsoft.com/office/officeart/2005/8/layout/chevron2"/>
    <dgm:cxn modelId="{A8079913-B655-4501-BDF6-380EFCC4E6DF}" type="presParOf" srcId="{451B2BCA-B200-4EFA-BE96-D98CEE3495CC}" destId="{21C5A798-0543-45F9-A7FD-DDAFB6817C0C}" srcOrd="1" destOrd="0" presId="urn:microsoft.com/office/officeart/2005/8/layout/chevron2"/>
    <dgm:cxn modelId="{4D8A0515-0C29-4F04-8AFE-FF697E9D7BAA}" type="presParOf" srcId="{700EC12C-3707-4D62-9449-C686010F172F}" destId="{C8B087B4-76F8-42DF-B284-4C0684E8BF0B}" srcOrd="1" destOrd="0" presId="urn:microsoft.com/office/officeart/2005/8/layout/chevron2"/>
    <dgm:cxn modelId="{EBAC83C3-67B9-4A4F-9740-94C42FEFE251}" type="presParOf" srcId="{700EC12C-3707-4D62-9449-C686010F172F}" destId="{99FF09F2-9684-46A6-8A2B-11D522AEFD07}" srcOrd="2" destOrd="0" presId="urn:microsoft.com/office/officeart/2005/8/layout/chevron2"/>
    <dgm:cxn modelId="{5EB48B1B-6287-4714-B853-9B6037AF71B4}" type="presParOf" srcId="{99FF09F2-9684-46A6-8A2B-11D522AEFD07}" destId="{7873F06A-0553-4BE6-A2D6-4EE518A6E381}" srcOrd="0" destOrd="0" presId="urn:microsoft.com/office/officeart/2005/8/layout/chevron2"/>
    <dgm:cxn modelId="{CEED3817-4AB0-47DF-B585-8A2902D969E2}" type="presParOf" srcId="{99FF09F2-9684-46A6-8A2B-11D522AEFD07}" destId="{950D7C86-180D-413A-BB58-64FF5E49ABA0}" srcOrd="1" destOrd="0" presId="urn:microsoft.com/office/officeart/2005/8/layout/chevron2"/>
    <dgm:cxn modelId="{9E16DD88-C80C-40D1-8786-4EED45FCBF37}" type="presParOf" srcId="{700EC12C-3707-4D62-9449-C686010F172F}" destId="{21B6EE7B-8A1A-42A8-8CD1-A72FDC10649A}" srcOrd="3" destOrd="0" presId="urn:microsoft.com/office/officeart/2005/8/layout/chevron2"/>
    <dgm:cxn modelId="{B723162C-CC4D-42F3-BED5-7EDFC1E3ED3E}" type="presParOf" srcId="{700EC12C-3707-4D62-9449-C686010F172F}" destId="{E6735788-A9A4-4F22-94B6-9A39E039C4AD}" srcOrd="4" destOrd="0" presId="urn:microsoft.com/office/officeart/2005/8/layout/chevron2"/>
    <dgm:cxn modelId="{7C755436-7852-470E-8D06-EA4150770EAE}" type="presParOf" srcId="{E6735788-A9A4-4F22-94B6-9A39E039C4AD}" destId="{E212E35A-E2A8-483D-9CA8-C41FD5C2E386}" srcOrd="0" destOrd="0" presId="urn:microsoft.com/office/officeart/2005/8/layout/chevron2"/>
    <dgm:cxn modelId="{CED6CB14-BEE2-4175-A13A-1BEA20D98C8A}" type="presParOf" srcId="{E6735788-A9A4-4F22-94B6-9A39E039C4AD}" destId="{EE9D97F7-9518-460A-B385-783CA6030031}" srcOrd="1" destOrd="0" presId="urn:microsoft.com/office/officeart/2005/8/layout/chevron2"/>
    <dgm:cxn modelId="{393E36AC-9B03-407A-9FA8-A8577D1965B1}" type="presParOf" srcId="{700EC12C-3707-4D62-9449-C686010F172F}" destId="{32761F80-4A85-496E-B742-8D9D45A9D28B}" srcOrd="5" destOrd="0" presId="urn:microsoft.com/office/officeart/2005/8/layout/chevron2"/>
    <dgm:cxn modelId="{29BDA1F3-9DDB-4815-B998-3B4261963883}" type="presParOf" srcId="{700EC12C-3707-4D62-9449-C686010F172F}" destId="{2D9BC821-D8E1-4780-B924-C5449116A1C3}" srcOrd="6" destOrd="0" presId="urn:microsoft.com/office/officeart/2005/8/layout/chevron2"/>
    <dgm:cxn modelId="{D6E80C46-58E7-4D88-B940-C72EE014B4E6}" type="presParOf" srcId="{2D9BC821-D8E1-4780-B924-C5449116A1C3}" destId="{F94A0159-5589-4C52-BE9C-C87B0D6671B9}" srcOrd="0" destOrd="0" presId="urn:microsoft.com/office/officeart/2005/8/layout/chevron2"/>
    <dgm:cxn modelId="{CE55DB7F-1571-4941-B701-A64487A0634B}" type="presParOf" srcId="{2D9BC821-D8E1-4780-B924-C5449116A1C3}" destId="{115CF39D-F834-413B-AC4B-BF2A641075F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1/21/2023</a:t>
            </a:fld>
            <a:endParaRPr lang="en-US" dirty="0"/>
          </a:p>
        </p:txBody>
      </p:sp>
      <p:sp>
        <p:nvSpPr>
          <p:cNvPr id="4" name="Footer Placeholder 3">
            <a:extLst>
              <a:ext uri="{FF2B5EF4-FFF2-40B4-BE49-F238E27FC236}">
                <a16:creationId xmlns=""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1/21/2023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dirty="0"/>
          </a:p>
        </p:txBody>
      </p:sp>
    </p:spTree>
    <p:extLst>
      <p:ext uri="{BB962C8B-B14F-4D97-AF65-F5344CB8AC3E}">
        <p14:creationId xmlns:p14="http://schemas.microsoft.com/office/powerpoint/2010/main" val="1054889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smtClean="0"/>
              <a:t>Click to edit Master title style</a:t>
            </a:r>
            <a:endParaRPr lang="en-US" noProof="0"/>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smtClean="0"/>
              <a:t>Click to edit Master title style</a:t>
            </a:r>
            <a:endParaRPr lang="en-US" noProof="0"/>
          </a:p>
        </p:txBody>
      </p:sp>
      <p:sp>
        <p:nvSpPr>
          <p:cNvPr id="4" name="Content Placeholder 3">
            <a:extLst>
              <a:ext uri="{FF2B5EF4-FFF2-40B4-BE49-F238E27FC236}">
                <a16:creationId xmlns=""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smtClean="0"/>
              <a:t>Click to edit Master title style</a:t>
            </a:r>
            <a:endParaRPr lang="en-US" noProof="0"/>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21" name="Text Placeholder 8">
            <a:extLst>
              <a:ext uri="{FF2B5EF4-FFF2-40B4-BE49-F238E27FC236}">
                <a16:creationId xmlns=""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Rectangle 5">
            <a:extLst>
              <a:ext uri="{FF2B5EF4-FFF2-40B4-BE49-F238E27FC236}">
                <a16:creationId xmlns=""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smtClean="0"/>
              <a:t>Click to edit Master title style</a:t>
            </a:r>
            <a:endParaRPr lang="en-US" noProof="0"/>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smtClean="0"/>
              <a:t>Click to edit Master title style</a:t>
            </a:r>
            <a:endParaRPr lang="en-US" noProof="0"/>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17" name="Picture Placeholder 3">
            <a:extLst>
              <a:ext uri="{FF2B5EF4-FFF2-40B4-BE49-F238E27FC236}">
                <a16:creationId xmlns=""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18" name="Picture Placeholder 3">
            <a:extLst>
              <a:ext uri="{FF2B5EF4-FFF2-40B4-BE49-F238E27FC236}">
                <a16:creationId xmlns=""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smtClean="0"/>
              <a:t>Click to edit Master title style</a:t>
            </a:r>
            <a:endParaRPr lang="en-US" noProof="0"/>
          </a:p>
        </p:txBody>
      </p:sp>
      <p:sp>
        <p:nvSpPr>
          <p:cNvPr id="5" name="Picture Placeholder 4">
            <a:extLst>
              <a:ext uri="{FF2B5EF4-FFF2-40B4-BE49-F238E27FC236}">
                <a16:creationId xmlns=""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smtClean="0"/>
              <a:t>Click to edit Master title style</a:t>
            </a:r>
            <a:endParaRPr lang="en-US" noProof="0"/>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smtClean="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smtClean="0"/>
              <a:t>Click to edit Master title style</a:t>
            </a:r>
            <a:endParaRPr lang="en-US" noProof="0"/>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smtClean="0"/>
              <a:t>Click to edit Master title style</a:t>
            </a:r>
            <a:endParaRPr lang="en-US" noProof="0"/>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andb.ai/buntyshah/YOLOv5/reports/Smartathon-Theme-1--VmlldzozMzg1NDQ4?accessToken=wgde7dk6z7eweepuwct7qm2av7jcq1n1893lowdjvvoixhjw7g3408nz0q7ed0zm" TargetMode="Externa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ultralytics/yolov5" TargetMode="External"/><Relationship Id="rId2" Type="http://schemas.openxmlformats.org/officeDocument/2006/relationships/hyperlink" Target="https://wandb.ai/buntyshah/YOLOv5/reports/Smartathon-Theme-1--VmlldzozMzg1NDQ4?accessToken=wgde7dk6z7eweepuwct7qm2av7jcq1n1893lowdjvvoixhjw7g3408nz0q7ed0zm" TargetMode="External"/><Relationship Id="rId1" Type="http://schemas.openxmlformats.org/officeDocument/2006/relationships/slideLayout" Target="../slideLayouts/slideLayout20.xml"/><Relationship Id="rId4" Type="http://schemas.openxmlformats.org/officeDocument/2006/relationships/hyperlink" Target="https://github.com/buntys2010/Smartathon-Theme-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pdf/2103.16130.pdf" TargetMode="Externa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rxiv.org/pdf/1810.06208.pdf" TargetMode="Externa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Placeholder 6" descr="Two young girls looking at a laptop screen">
            <a:extLst>
              <a:ext uri="{FF2B5EF4-FFF2-40B4-BE49-F238E27FC236}">
                <a16:creationId xmlns="" xmlns:a16="http://schemas.microsoft.com/office/drawing/2014/main" id="{F05D089D-7A15-41BC-B971-911CC28C4A8D}"/>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p:pic>
      <p:sp>
        <p:nvSpPr>
          <p:cNvPr id="28" name="Rectangle 27">
            <a:extLst>
              <a:ext uri="{FF2B5EF4-FFF2-40B4-BE49-F238E27FC236}">
                <a16:creationId xmlns="" xmlns:a16="http://schemas.microsoft.com/office/drawing/2014/main" id="{E93CFE69-79B0-440B-949E-DA17AD834A10}"/>
              </a:ext>
              <a:ext uri="{C183D7F6-B498-43B3-948B-1728B52AA6E4}">
                <adec:decorative xmlns="" xmlns:adec="http://schemas.microsoft.com/office/drawing/2017/decorative" val="1"/>
              </a:ext>
            </a:extLst>
          </p:cNvPr>
          <p:cNvSpPr/>
          <p:nvPr/>
        </p:nvSpPr>
        <p:spPr>
          <a:xfrm>
            <a:off x="6336000" y="0"/>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 xmlns:a16="http://schemas.microsoft.com/office/drawing/2014/main" id="{5170152F-4BDD-EA4D-B3D1-E9A87974CFC0}"/>
              </a:ext>
            </a:extLst>
          </p:cNvPr>
          <p:cNvSpPr txBox="1"/>
          <p:nvPr/>
        </p:nvSpPr>
        <p:spPr bwMode="gray">
          <a:xfrm>
            <a:off x="6442068" y="4730513"/>
            <a:ext cx="2983941" cy="646331"/>
          </a:xfrm>
          <a:prstGeom prst="rect">
            <a:avLst/>
          </a:prstGeom>
          <a:noFill/>
        </p:spPr>
        <p:txBody>
          <a:bodyPr wrap="square" rtlCol="0">
            <a:spAutoFit/>
          </a:bodyPr>
          <a:lstStyle/>
          <a:p>
            <a:pPr>
              <a:lnSpc>
                <a:spcPct val="90000"/>
              </a:lnSpc>
            </a:pPr>
            <a:r>
              <a:rPr lang="en-US" sz="2000" b="1" noProof="1" smtClean="0">
                <a:gradFill>
                  <a:gsLst>
                    <a:gs pos="0">
                      <a:schemeClr val="accent1"/>
                    </a:gs>
                    <a:gs pos="51300">
                      <a:schemeClr val="accent2"/>
                    </a:gs>
                    <a:gs pos="100000">
                      <a:schemeClr val="accent3"/>
                    </a:gs>
                  </a:gsLst>
                  <a:lin ang="0" scaled="0"/>
                </a:gradFill>
              </a:rPr>
              <a:t>By Bunty Shah and Pankti Shah</a:t>
            </a:r>
            <a:endParaRPr lang="en-US" sz="2000" b="1" noProof="1">
              <a:gradFill>
                <a:gsLst>
                  <a:gs pos="0">
                    <a:schemeClr val="accent1"/>
                  </a:gs>
                  <a:gs pos="51300">
                    <a:schemeClr val="accent2"/>
                  </a:gs>
                  <a:gs pos="100000">
                    <a:schemeClr val="accent3"/>
                  </a:gs>
                </a:gsLst>
                <a:lin ang="0" scaled="0"/>
              </a:gradFill>
            </a:endParaRPr>
          </a:p>
        </p:txBody>
      </p:sp>
      <p:sp>
        <p:nvSpPr>
          <p:cNvPr id="2" name="Title 1">
            <a:extLst>
              <a:ext uri="{FF2B5EF4-FFF2-40B4-BE49-F238E27FC236}">
                <a16:creationId xmlns="" xmlns:a16="http://schemas.microsoft.com/office/drawing/2014/main" id="{8468F2B1-EF8F-4772-ADA1-4195B20EBA74}"/>
              </a:ext>
            </a:extLst>
          </p:cNvPr>
          <p:cNvSpPr>
            <a:spLocks noGrp="1"/>
          </p:cNvSpPr>
          <p:nvPr>
            <p:ph type="ctrTitle"/>
          </p:nvPr>
        </p:nvSpPr>
        <p:spPr bwMode="gray">
          <a:xfrm>
            <a:off x="6442068" y="1338263"/>
            <a:ext cx="3571782" cy="2387600"/>
          </a:xfrm>
        </p:spPr>
        <p:txBody>
          <a:bodyPr/>
          <a:lstStyle/>
          <a:p>
            <a:r>
              <a:rPr lang="en-US" dirty="0" err="1" smtClean="0"/>
              <a:t>Smartathon</a:t>
            </a:r>
            <a:r>
              <a:rPr lang="en-US" dirty="0" smtClean="0"/>
              <a:t> Theme 1</a:t>
            </a:r>
            <a:endParaRPr lang="en-US" dirty="0"/>
          </a:p>
        </p:txBody>
      </p:sp>
      <p:cxnSp>
        <p:nvCxnSpPr>
          <p:cNvPr id="16" name="Straight Connector 15">
            <a:extLst>
              <a:ext uri="{FF2B5EF4-FFF2-40B4-BE49-F238E27FC236}">
                <a16:creationId xmlns="" xmlns:a16="http://schemas.microsoft.com/office/drawing/2014/main" id="{F3753AF9-461F-4049-BB9D-621E76A51470}"/>
              </a:ext>
              <a:ext uri="{C183D7F6-B498-43B3-948B-1728B52AA6E4}">
                <adec:decorative xmlns="" xmlns:adec="http://schemas.microsoft.com/office/drawing/2017/decorative" val="1"/>
              </a:ext>
            </a:extLst>
          </p:cNvPr>
          <p:cNvCxnSpPr>
            <a:cxnSpLocks/>
          </p:cNvCxnSpPr>
          <p:nvPr/>
        </p:nvCxnSpPr>
        <p:spPr>
          <a:xfrm>
            <a:off x="6539896" y="3759201"/>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 xmlns:a16="http://schemas.microsoft.com/office/drawing/2014/main" id="{565124A8-7554-4DB8-896F-F9946B9CF1F9}"/>
              </a:ext>
            </a:extLst>
          </p:cNvPr>
          <p:cNvSpPr>
            <a:spLocks noGrp="1"/>
          </p:cNvSpPr>
          <p:nvPr>
            <p:ph type="subTitle" idx="1"/>
          </p:nvPr>
        </p:nvSpPr>
        <p:spPr bwMode="gray">
          <a:xfrm>
            <a:off x="6539896" y="3844926"/>
            <a:ext cx="3571782" cy="1219200"/>
          </a:xfrm>
        </p:spPr>
        <p:txBody>
          <a:bodyPr/>
          <a:lstStyle/>
          <a:p>
            <a:r>
              <a:rPr lang="en-US" dirty="0" smtClean="0"/>
              <a:t>Visual Pollution detection using Object Detection</a:t>
            </a:r>
            <a:endParaRPr lang="en-US" dirty="0"/>
          </a:p>
        </p:txBody>
      </p:sp>
    </p:spTree>
    <p:extLst>
      <p:ext uri="{BB962C8B-B14F-4D97-AF65-F5344CB8AC3E}">
        <p14:creationId xmlns:p14="http://schemas.microsoft.com/office/powerpoint/2010/main" val="29419582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Things tried during experiment process</a:t>
            </a: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10</a:t>
            </a:fld>
            <a:endParaRPr lang="en-US" noProof="0" dirty="0"/>
          </a:p>
        </p:txBody>
      </p:sp>
      <p:sp>
        <p:nvSpPr>
          <p:cNvPr id="4" name="Text Placeholder 3"/>
          <p:cNvSpPr>
            <a:spLocks noGrp="1"/>
          </p:cNvSpPr>
          <p:nvPr>
            <p:ph type="body" sz="quarter" idx="32"/>
          </p:nvPr>
        </p:nvSpPr>
        <p:spPr/>
        <p:txBody>
          <a:bodyPr/>
          <a:lstStyle/>
          <a:p>
            <a:endParaRPr lang="en-IN" dirty="0"/>
          </a:p>
        </p:txBody>
      </p:sp>
      <p:sp>
        <p:nvSpPr>
          <p:cNvPr id="5" name="TextBox 4"/>
          <p:cNvSpPr txBox="1"/>
          <p:nvPr/>
        </p:nvSpPr>
        <p:spPr>
          <a:xfrm>
            <a:off x="431800" y="1512000"/>
            <a:ext cx="11570810" cy="3693319"/>
          </a:xfrm>
          <a:prstGeom prst="rect">
            <a:avLst/>
          </a:prstGeom>
          <a:noFill/>
        </p:spPr>
        <p:txBody>
          <a:bodyPr wrap="square" rtlCol="0">
            <a:spAutoFit/>
          </a:bodyPr>
          <a:lstStyle/>
          <a:p>
            <a:pPr marL="342900" indent="-342900">
              <a:buAutoNum type="arabicPeriod"/>
            </a:pPr>
            <a:r>
              <a:rPr lang="en-IN" b="1" dirty="0" smtClean="0"/>
              <a:t>Reduce size of bounding boxes by 5% -</a:t>
            </a:r>
            <a:r>
              <a:rPr lang="en-IN" dirty="0" smtClean="0"/>
              <a:t> We tried an experiment where we reduced size of the bounding boxes by 5% to improve localization problem. We haven’t received significant accuracy gain.</a:t>
            </a:r>
          </a:p>
          <a:p>
            <a:pPr marL="342900" indent="-342900">
              <a:buAutoNum type="arabicPeriod"/>
            </a:pPr>
            <a:r>
              <a:rPr lang="en-IN" b="1" dirty="0" smtClean="0"/>
              <a:t>Augmentation and Hyper-parameter tuning- </a:t>
            </a:r>
            <a:r>
              <a:rPr lang="en-IN" dirty="0" smtClean="0"/>
              <a:t>We have tried to change augmentation and Hyper-parameter tuning with BCS loss function to balance imbalance problem.</a:t>
            </a:r>
          </a:p>
          <a:p>
            <a:pPr marL="342900" indent="-342900">
              <a:buAutoNum type="arabicPeriod"/>
            </a:pPr>
            <a:r>
              <a:rPr lang="en-IN" b="1" dirty="0" smtClean="0"/>
              <a:t>Stratified split : </a:t>
            </a:r>
            <a:r>
              <a:rPr lang="en-IN" dirty="0" smtClean="0"/>
              <a:t>We created a custom stratified split to maintain class balance in training and validation but it didn’t show significant accuracy improvement.</a:t>
            </a:r>
          </a:p>
          <a:p>
            <a:endParaRPr lang="en-IN" dirty="0" smtClean="0"/>
          </a:p>
          <a:p>
            <a:r>
              <a:rPr lang="en-IN" dirty="0" smtClean="0"/>
              <a:t>List of all experiments is listed here in the report:</a:t>
            </a:r>
          </a:p>
          <a:p>
            <a:r>
              <a:rPr lang="en-IN" dirty="0">
                <a:hlinkClick r:id="rId2"/>
              </a:rPr>
              <a:t>https://wandb.ai/buntyshah/YOLOv5/reports/Smartathon-Theme-1--VmlldzozMzg1NDQ4?accessToken=wgde7dk6z7eweepuwct7qm2av7jcq1n1893lowdjvvoixhjw7g3408nz0q7ed0zm</a:t>
            </a:r>
            <a:r>
              <a:rPr lang="en-IN" dirty="0"/>
              <a:t> </a:t>
            </a:r>
          </a:p>
          <a:p>
            <a:endParaRPr lang="en-IN" dirty="0" smtClean="0"/>
          </a:p>
          <a:p>
            <a:endParaRPr lang="en-IN" dirty="0" smtClean="0"/>
          </a:p>
          <a:p>
            <a:r>
              <a:rPr lang="en-IN" dirty="0" smtClean="0"/>
              <a:t>	</a:t>
            </a:r>
          </a:p>
        </p:txBody>
      </p:sp>
      <p:pic>
        <p:nvPicPr>
          <p:cNvPr id="6" name="Picture 5"/>
          <p:cNvPicPr>
            <a:picLocks noChangeAspect="1"/>
          </p:cNvPicPr>
          <p:nvPr/>
        </p:nvPicPr>
        <p:blipFill>
          <a:blip r:embed="rId3"/>
          <a:stretch>
            <a:fillRect/>
          </a:stretch>
        </p:blipFill>
        <p:spPr>
          <a:xfrm>
            <a:off x="431800" y="4350307"/>
            <a:ext cx="4048218" cy="1710023"/>
          </a:xfrm>
          <a:prstGeom prst="rect">
            <a:avLst/>
          </a:prstGeom>
        </p:spPr>
      </p:pic>
    </p:spTree>
    <p:extLst>
      <p:ext uri="{BB962C8B-B14F-4D97-AF65-F5344CB8AC3E}">
        <p14:creationId xmlns:p14="http://schemas.microsoft.com/office/powerpoint/2010/main" val="31668218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Results</a:t>
            </a: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11</a:t>
            </a:fld>
            <a:endParaRPr lang="en-US" noProof="0" dirty="0"/>
          </a:p>
        </p:txBody>
      </p:sp>
      <p:pic>
        <p:nvPicPr>
          <p:cNvPr id="4" name="Picture 3"/>
          <p:cNvPicPr>
            <a:picLocks noChangeAspect="1"/>
          </p:cNvPicPr>
          <p:nvPr/>
        </p:nvPicPr>
        <p:blipFill>
          <a:blip r:embed="rId2"/>
          <a:stretch>
            <a:fillRect/>
          </a:stretch>
        </p:blipFill>
        <p:spPr>
          <a:xfrm>
            <a:off x="6376703" y="968311"/>
            <a:ext cx="5066614" cy="2897470"/>
          </a:xfrm>
          <a:prstGeom prst="rect">
            <a:avLst/>
          </a:prstGeom>
        </p:spPr>
      </p:pic>
      <p:pic>
        <p:nvPicPr>
          <p:cNvPr id="5" name="Picture 4"/>
          <p:cNvPicPr>
            <a:picLocks noChangeAspect="1"/>
          </p:cNvPicPr>
          <p:nvPr/>
        </p:nvPicPr>
        <p:blipFill>
          <a:blip r:embed="rId3"/>
          <a:stretch>
            <a:fillRect/>
          </a:stretch>
        </p:blipFill>
        <p:spPr>
          <a:xfrm>
            <a:off x="432000" y="970086"/>
            <a:ext cx="5063511" cy="2895695"/>
          </a:xfrm>
          <a:prstGeom prst="rect">
            <a:avLst/>
          </a:prstGeom>
        </p:spPr>
      </p:pic>
      <p:sp>
        <p:nvSpPr>
          <p:cNvPr id="6" name="Rounded Rectangle 5"/>
          <p:cNvSpPr/>
          <p:nvPr/>
        </p:nvSpPr>
        <p:spPr>
          <a:xfrm>
            <a:off x="432000" y="3977196"/>
            <a:ext cx="5054400" cy="41725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2">
                    <a:lumMod val="50000"/>
                  </a:schemeClr>
                </a:solidFill>
              </a:rPr>
              <a:t>Actual Labels</a:t>
            </a:r>
            <a:endParaRPr lang="en-IN" b="1" dirty="0">
              <a:solidFill>
                <a:schemeClr val="bg2">
                  <a:lumMod val="50000"/>
                </a:schemeClr>
              </a:solidFill>
            </a:endParaRPr>
          </a:p>
        </p:txBody>
      </p:sp>
      <p:sp>
        <p:nvSpPr>
          <p:cNvPr id="7" name="Rounded Rectangle 6"/>
          <p:cNvSpPr/>
          <p:nvPr/>
        </p:nvSpPr>
        <p:spPr>
          <a:xfrm>
            <a:off x="6376703" y="3977196"/>
            <a:ext cx="5054400" cy="41725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2">
                    <a:lumMod val="50000"/>
                  </a:schemeClr>
                </a:solidFill>
              </a:rPr>
              <a:t>Predicted Labels</a:t>
            </a:r>
            <a:endParaRPr lang="en-IN" b="1" dirty="0">
              <a:solidFill>
                <a:schemeClr val="bg2">
                  <a:lumMod val="50000"/>
                </a:schemeClr>
              </a:solidFill>
            </a:endParaRPr>
          </a:p>
        </p:txBody>
      </p:sp>
    </p:spTree>
    <p:extLst>
      <p:ext uri="{BB962C8B-B14F-4D97-AF65-F5344CB8AC3E}">
        <p14:creationId xmlns:p14="http://schemas.microsoft.com/office/powerpoint/2010/main" val="7051004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Results</a:t>
            </a: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12</a:t>
            </a:fld>
            <a:endParaRPr lang="en-US" noProof="0" dirty="0"/>
          </a:p>
        </p:txBody>
      </p:sp>
      <p:sp>
        <p:nvSpPr>
          <p:cNvPr id="6" name="Rounded Rectangle 5"/>
          <p:cNvSpPr/>
          <p:nvPr/>
        </p:nvSpPr>
        <p:spPr>
          <a:xfrm>
            <a:off x="431999" y="4273810"/>
            <a:ext cx="5618485" cy="41725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2">
                    <a:lumMod val="50000"/>
                  </a:schemeClr>
                </a:solidFill>
              </a:rPr>
              <a:t>Actual Labels</a:t>
            </a:r>
            <a:endParaRPr lang="en-IN" b="1" dirty="0">
              <a:solidFill>
                <a:schemeClr val="bg2">
                  <a:lumMod val="50000"/>
                </a:schemeClr>
              </a:solidFill>
            </a:endParaRPr>
          </a:p>
        </p:txBody>
      </p:sp>
      <p:sp>
        <p:nvSpPr>
          <p:cNvPr id="7" name="Rounded Rectangle 6"/>
          <p:cNvSpPr/>
          <p:nvPr/>
        </p:nvSpPr>
        <p:spPr>
          <a:xfrm>
            <a:off x="6287927" y="4273809"/>
            <a:ext cx="5618486" cy="41725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2">
                    <a:lumMod val="50000"/>
                  </a:schemeClr>
                </a:solidFill>
              </a:rPr>
              <a:t>Predicted Labels</a:t>
            </a:r>
            <a:endParaRPr lang="en-IN" b="1" dirty="0">
              <a:solidFill>
                <a:schemeClr val="bg2">
                  <a:lumMod val="50000"/>
                </a:schemeClr>
              </a:solidFill>
            </a:endParaRPr>
          </a:p>
        </p:txBody>
      </p:sp>
      <p:pic>
        <p:nvPicPr>
          <p:cNvPr id="8" name="Picture 7"/>
          <p:cNvPicPr>
            <a:picLocks noChangeAspect="1"/>
          </p:cNvPicPr>
          <p:nvPr/>
        </p:nvPicPr>
        <p:blipFill>
          <a:blip r:embed="rId2"/>
          <a:stretch>
            <a:fillRect/>
          </a:stretch>
        </p:blipFill>
        <p:spPr>
          <a:xfrm>
            <a:off x="432000" y="864000"/>
            <a:ext cx="5618485" cy="3213071"/>
          </a:xfrm>
          <a:prstGeom prst="rect">
            <a:avLst/>
          </a:prstGeom>
        </p:spPr>
      </p:pic>
      <p:pic>
        <p:nvPicPr>
          <p:cNvPr id="9" name="Picture 8"/>
          <p:cNvPicPr>
            <a:picLocks noChangeAspect="1"/>
          </p:cNvPicPr>
          <p:nvPr/>
        </p:nvPicPr>
        <p:blipFill>
          <a:blip r:embed="rId3"/>
          <a:stretch>
            <a:fillRect/>
          </a:stretch>
        </p:blipFill>
        <p:spPr>
          <a:xfrm>
            <a:off x="6287927" y="864000"/>
            <a:ext cx="5618486" cy="3213071"/>
          </a:xfrm>
          <a:prstGeom prst="rect">
            <a:avLst/>
          </a:prstGeom>
        </p:spPr>
      </p:pic>
    </p:spTree>
    <p:extLst>
      <p:ext uri="{BB962C8B-B14F-4D97-AF65-F5344CB8AC3E}">
        <p14:creationId xmlns:p14="http://schemas.microsoft.com/office/powerpoint/2010/main" val="10019176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Results</a:t>
            </a: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13</a:t>
            </a:fld>
            <a:endParaRPr lang="en-US" noProof="0" dirty="0"/>
          </a:p>
        </p:txBody>
      </p:sp>
      <p:sp>
        <p:nvSpPr>
          <p:cNvPr id="4" name="AutoShape 2" descr="car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2"/>
          <a:stretch>
            <a:fillRect/>
          </a:stretch>
        </p:blipFill>
        <p:spPr>
          <a:xfrm>
            <a:off x="432000" y="864000"/>
            <a:ext cx="5266257" cy="4421080"/>
          </a:xfrm>
          <a:prstGeom prst="rect">
            <a:avLst/>
          </a:prstGeom>
        </p:spPr>
      </p:pic>
      <p:pic>
        <p:nvPicPr>
          <p:cNvPr id="12" name="Picture 11"/>
          <p:cNvPicPr>
            <a:picLocks noChangeAspect="1"/>
          </p:cNvPicPr>
          <p:nvPr/>
        </p:nvPicPr>
        <p:blipFill>
          <a:blip r:embed="rId3"/>
          <a:stretch>
            <a:fillRect/>
          </a:stretch>
        </p:blipFill>
        <p:spPr>
          <a:xfrm>
            <a:off x="6096520" y="759115"/>
            <a:ext cx="6095480" cy="4230136"/>
          </a:xfrm>
          <a:prstGeom prst="rect">
            <a:avLst/>
          </a:prstGeom>
        </p:spPr>
      </p:pic>
    </p:spTree>
    <p:extLst>
      <p:ext uri="{BB962C8B-B14F-4D97-AF65-F5344CB8AC3E}">
        <p14:creationId xmlns:p14="http://schemas.microsoft.com/office/powerpoint/2010/main" val="2190260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Overview</a:t>
            </a: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2</a:t>
            </a:fld>
            <a:endParaRPr lang="en-US" noProof="0" dirty="0"/>
          </a:p>
        </p:txBody>
      </p:sp>
      <p:sp>
        <p:nvSpPr>
          <p:cNvPr id="4" name="Text Placeholder 3"/>
          <p:cNvSpPr>
            <a:spLocks noGrp="1"/>
          </p:cNvSpPr>
          <p:nvPr>
            <p:ph type="body" sz="quarter" idx="32"/>
          </p:nvPr>
        </p:nvSpPr>
        <p:spPr/>
        <p:txBody>
          <a:bodyPr/>
          <a:lstStyle/>
          <a:p>
            <a:r>
              <a:rPr lang="en-IN" dirty="0"/>
              <a:t>Visual Pollution </a:t>
            </a:r>
            <a:r>
              <a:rPr lang="en-IN" dirty="0" smtClean="0"/>
              <a:t>Detection Using Object Detection</a:t>
            </a:r>
            <a:endParaRPr lang="en-IN" dirty="0"/>
          </a:p>
        </p:txBody>
      </p:sp>
      <p:sp>
        <p:nvSpPr>
          <p:cNvPr id="5" name="TextBox 4"/>
          <p:cNvSpPr txBox="1"/>
          <p:nvPr/>
        </p:nvSpPr>
        <p:spPr>
          <a:xfrm>
            <a:off x="431800" y="1368000"/>
            <a:ext cx="4737515" cy="276999"/>
          </a:xfrm>
          <a:prstGeom prst="rect">
            <a:avLst/>
          </a:prstGeom>
          <a:noFill/>
        </p:spPr>
        <p:txBody>
          <a:bodyPr wrap="none" rtlCol="0">
            <a:spAutoFit/>
          </a:bodyPr>
          <a:lstStyle/>
          <a:p>
            <a:r>
              <a:rPr lang="en-IN" sz="1200" dirty="0" smtClean="0"/>
              <a:t>Below are the core areas of focus while implementing the solution:</a:t>
            </a:r>
            <a:endParaRPr lang="en-IN" sz="1200" dirty="0"/>
          </a:p>
        </p:txBody>
      </p:sp>
      <p:sp>
        <p:nvSpPr>
          <p:cNvPr id="7" name="Rectangle 6">
            <a:extLst>
              <a:ext uri="{FF2B5EF4-FFF2-40B4-BE49-F238E27FC236}">
                <a16:creationId xmlns="" xmlns:a16="http://schemas.microsoft.com/office/drawing/2014/main" id="{8C1073E4-F5B8-41C9-BC20-6329036B5025}"/>
              </a:ext>
              <a:ext uri="{C183D7F6-B498-43B3-948B-1728B52AA6E4}">
                <adec:decorative xmlns="" xmlns:adec="http://schemas.microsoft.com/office/drawing/2017/decorative" val="1"/>
              </a:ext>
            </a:extLst>
          </p:cNvPr>
          <p:cNvSpPr/>
          <p:nvPr/>
        </p:nvSpPr>
        <p:spPr>
          <a:xfrm>
            <a:off x="864588" y="1863641"/>
            <a:ext cx="1575503" cy="1202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6">
            <a:extLst>
              <a:ext uri="{FF2B5EF4-FFF2-40B4-BE49-F238E27FC236}">
                <a16:creationId xmlns="" xmlns:a16="http://schemas.microsoft.com/office/drawing/2014/main" id="{14084BC5-2173-45D5-9E56-563C563D35B0}"/>
              </a:ext>
            </a:extLst>
          </p:cNvPr>
          <p:cNvSpPr txBox="1">
            <a:spLocks/>
          </p:cNvSpPr>
          <p:nvPr/>
        </p:nvSpPr>
        <p:spPr>
          <a:xfrm>
            <a:off x="431799" y="3124642"/>
            <a:ext cx="2799205" cy="388528"/>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smtClean="0">
                <a:solidFill>
                  <a:schemeClr val="tx1">
                    <a:lumMod val="75000"/>
                    <a:lumOff val="25000"/>
                  </a:schemeClr>
                </a:solidFill>
              </a:rPr>
              <a:t>Data Centric Generalizable Modelling</a:t>
            </a:r>
            <a:endParaRPr lang="en-US" sz="1400" b="1" dirty="0">
              <a:solidFill>
                <a:schemeClr val="tx1">
                  <a:lumMod val="75000"/>
                  <a:lumOff val="25000"/>
                </a:schemeClr>
              </a:solidFill>
            </a:endParaRPr>
          </a:p>
        </p:txBody>
      </p:sp>
      <p:cxnSp>
        <p:nvCxnSpPr>
          <p:cNvPr id="10" name="Straight Connector 9">
            <a:extLst>
              <a:ext uri="{FF2B5EF4-FFF2-40B4-BE49-F238E27FC236}">
                <a16:creationId xmlns="" xmlns:a16="http://schemas.microsoft.com/office/drawing/2014/main" id="{3FBD2CC2-A27F-456D-8D6B-3CFE314DBA1A}"/>
              </a:ext>
              <a:ext uri="{C183D7F6-B498-43B3-948B-1728B52AA6E4}">
                <adec:decorative xmlns="" xmlns:adec="http://schemas.microsoft.com/office/drawing/2017/decorative" val="1"/>
              </a:ext>
            </a:extLst>
          </p:cNvPr>
          <p:cNvCxnSpPr>
            <a:cxnSpLocks/>
          </p:cNvCxnSpPr>
          <p:nvPr/>
        </p:nvCxnSpPr>
        <p:spPr>
          <a:xfrm>
            <a:off x="647800" y="3608974"/>
            <a:ext cx="2286705" cy="1967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13">
            <a:extLst>
              <a:ext uri="{FF2B5EF4-FFF2-40B4-BE49-F238E27FC236}">
                <a16:creationId xmlns="" xmlns:a16="http://schemas.microsoft.com/office/drawing/2014/main" id="{7E306DD9-7B8A-4C24-A2E4-926B6BF6C2E8}"/>
              </a:ext>
            </a:extLst>
          </p:cNvPr>
          <p:cNvSpPr txBox="1">
            <a:spLocks/>
          </p:cNvSpPr>
          <p:nvPr/>
        </p:nvSpPr>
        <p:spPr>
          <a:xfrm>
            <a:off x="431799" y="3759041"/>
            <a:ext cx="2799205" cy="777055"/>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smtClean="0"/>
              <a:t>Accurate low data produce better results </a:t>
            </a:r>
            <a:r>
              <a:rPr lang="en-US" sz="1200" dirty="0" smtClean="0"/>
              <a:t>then building large models.</a:t>
            </a:r>
          </a:p>
          <a:p>
            <a:r>
              <a:rPr lang="en-US" sz="1200" dirty="0" smtClean="0"/>
              <a:t>We have tried and </a:t>
            </a:r>
            <a:r>
              <a:rPr lang="en-US" sz="1200" b="1" dirty="0" smtClean="0"/>
              <a:t>improve data or augmentation</a:t>
            </a:r>
            <a:r>
              <a:rPr lang="en-US" sz="1200" dirty="0" smtClean="0"/>
              <a:t> to improve score then using bigger and bigger model.</a:t>
            </a:r>
          </a:p>
          <a:p>
            <a:r>
              <a:rPr lang="en-US" sz="1200" dirty="0" smtClean="0"/>
              <a:t>We have tried to make model as </a:t>
            </a:r>
            <a:r>
              <a:rPr lang="en-US" sz="1200" b="1" dirty="0" smtClean="0"/>
              <a:t>generalized</a:t>
            </a:r>
            <a:r>
              <a:rPr lang="en-US" sz="1200" dirty="0" smtClean="0"/>
              <a:t> as possible and </a:t>
            </a:r>
            <a:r>
              <a:rPr lang="en-US" sz="1200" b="1" dirty="0" smtClean="0"/>
              <a:t>should not </a:t>
            </a:r>
            <a:r>
              <a:rPr lang="en-US" sz="1200" b="1" dirty="0" err="1" smtClean="0"/>
              <a:t>overfit</a:t>
            </a:r>
            <a:r>
              <a:rPr lang="en-US" sz="1200" b="1" dirty="0" smtClean="0"/>
              <a:t> the training set</a:t>
            </a:r>
            <a:r>
              <a:rPr lang="en-US" sz="1200" dirty="0" smtClean="0"/>
              <a:t>.</a:t>
            </a:r>
            <a:endParaRPr lang="en-US" sz="1200" dirty="0"/>
          </a:p>
        </p:txBody>
      </p:sp>
      <p:sp>
        <p:nvSpPr>
          <p:cNvPr id="23" name="Rectangle 22">
            <a:extLst>
              <a:ext uri="{FF2B5EF4-FFF2-40B4-BE49-F238E27FC236}">
                <a16:creationId xmlns="" xmlns:a16="http://schemas.microsoft.com/office/drawing/2014/main" id="{8C1073E4-F5B8-41C9-BC20-6329036B5025}"/>
              </a:ext>
              <a:ext uri="{C183D7F6-B498-43B3-948B-1728B52AA6E4}">
                <adec:decorative xmlns="" xmlns:adec="http://schemas.microsoft.com/office/drawing/2017/decorative" val="1"/>
              </a:ext>
            </a:extLst>
          </p:cNvPr>
          <p:cNvSpPr/>
          <p:nvPr/>
        </p:nvSpPr>
        <p:spPr>
          <a:xfrm>
            <a:off x="3622414" y="1863641"/>
            <a:ext cx="1497580" cy="1202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6">
            <a:extLst>
              <a:ext uri="{FF2B5EF4-FFF2-40B4-BE49-F238E27FC236}">
                <a16:creationId xmlns="" xmlns:a16="http://schemas.microsoft.com/office/drawing/2014/main" id="{14084BC5-2173-45D5-9E56-563C563D35B0}"/>
              </a:ext>
            </a:extLst>
          </p:cNvPr>
          <p:cNvSpPr txBox="1">
            <a:spLocks/>
          </p:cNvSpPr>
          <p:nvPr/>
        </p:nvSpPr>
        <p:spPr>
          <a:xfrm>
            <a:off x="3189625" y="3124642"/>
            <a:ext cx="2660759" cy="388528"/>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smtClean="0">
                <a:solidFill>
                  <a:schemeClr val="tx1">
                    <a:lumMod val="75000"/>
                    <a:lumOff val="25000"/>
                  </a:schemeClr>
                </a:solidFill>
              </a:rPr>
              <a:t>MLOps</a:t>
            </a:r>
            <a:r>
              <a:rPr lang="en-US" sz="1400" b="1" dirty="0" smtClean="0">
                <a:solidFill>
                  <a:schemeClr val="tx1">
                    <a:lumMod val="75000"/>
                    <a:lumOff val="25000"/>
                  </a:schemeClr>
                </a:solidFill>
              </a:rPr>
              <a:t> </a:t>
            </a:r>
            <a:r>
              <a:rPr lang="en-US" sz="1400" b="1" dirty="0" err="1" smtClean="0">
                <a:solidFill>
                  <a:schemeClr val="tx1">
                    <a:lumMod val="75000"/>
                    <a:lumOff val="25000"/>
                  </a:schemeClr>
                </a:solidFill>
              </a:rPr>
              <a:t>Practise</a:t>
            </a:r>
            <a:endParaRPr lang="en-US" sz="1400" b="1" dirty="0">
              <a:solidFill>
                <a:schemeClr val="tx1">
                  <a:lumMod val="75000"/>
                  <a:lumOff val="25000"/>
                </a:schemeClr>
              </a:solidFill>
            </a:endParaRPr>
          </a:p>
        </p:txBody>
      </p:sp>
      <p:cxnSp>
        <p:nvCxnSpPr>
          <p:cNvPr id="26" name="Straight Connector 25">
            <a:extLst>
              <a:ext uri="{FF2B5EF4-FFF2-40B4-BE49-F238E27FC236}">
                <a16:creationId xmlns="" xmlns:a16="http://schemas.microsoft.com/office/drawing/2014/main" id="{3FBD2CC2-A27F-456D-8D6B-3CFE314DBA1A}"/>
              </a:ext>
              <a:ext uri="{C183D7F6-B498-43B3-948B-1728B52AA6E4}">
                <adec:decorative xmlns="" xmlns:adec="http://schemas.microsoft.com/office/drawing/2017/decorative" val="1"/>
              </a:ext>
            </a:extLst>
          </p:cNvPr>
          <p:cNvCxnSpPr>
            <a:cxnSpLocks/>
          </p:cNvCxnSpPr>
          <p:nvPr/>
        </p:nvCxnSpPr>
        <p:spPr>
          <a:xfrm>
            <a:off x="3405626" y="3608974"/>
            <a:ext cx="2173606" cy="1967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ontent Placeholder 13">
            <a:extLst>
              <a:ext uri="{FF2B5EF4-FFF2-40B4-BE49-F238E27FC236}">
                <a16:creationId xmlns="" xmlns:a16="http://schemas.microsoft.com/office/drawing/2014/main" id="{7E306DD9-7B8A-4C24-A2E4-926B6BF6C2E8}"/>
              </a:ext>
            </a:extLst>
          </p:cNvPr>
          <p:cNvSpPr txBox="1">
            <a:spLocks/>
          </p:cNvSpPr>
          <p:nvPr/>
        </p:nvSpPr>
        <p:spPr>
          <a:xfrm>
            <a:off x="3189625" y="3759041"/>
            <a:ext cx="2660759" cy="777055"/>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t>We have integrated ML Ops practices like </a:t>
            </a:r>
            <a:r>
              <a:rPr lang="en-US" sz="1200" b="1" dirty="0" smtClean="0"/>
              <a:t>experiment tracking, error analysis </a:t>
            </a:r>
            <a:r>
              <a:rPr lang="en-US" sz="1200" dirty="0" err="1" smtClean="0"/>
              <a:t>etc</a:t>
            </a:r>
            <a:endParaRPr lang="en-US" sz="1200" dirty="0" smtClean="0"/>
          </a:p>
          <a:p>
            <a:r>
              <a:rPr lang="en-US" sz="1200" dirty="0" err="1" smtClean="0"/>
              <a:t>MLOps</a:t>
            </a:r>
            <a:r>
              <a:rPr lang="en-US" sz="1200" dirty="0" smtClean="0"/>
              <a:t> approach gives us way to do </a:t>
            </a:r>
            <a:r>
              <a:rPr lang="en-US" sz="1200" b="1" dirty="0" smtClean="0"/>
              <a:t>continuous training and continuous improvement </a:t>
            </a:r>
            <a:r>
              <a:rPr lang="en-US" sz="1200" dirty="0" smtClean="0"/>
              <a:t>of the model.</a:t>
            </a:r>
            <a:endParaRPr lang="en-US" sz="1200" dirty="0"/>
          </a:p>
        </p:txBody>
      </p:sp>
      <p:sp>
        <p:nvSpPr>
          <p:cNvPr id="28" name="Rectangle 27">
            <a:extLst>
              <a:ext uri="{FF2B5EF4-FFF2-40B4-BE49-F238E27FC236}">
                <a16:creationId xmlns="" xmlns:a16="http://schemas.microsoft.com/office/drawing/2014/main" id="{8C1073E4-F5B8-41C9-BC20-6329036B5025}"/>
              </a:ext>
              <a:ext uri="{C183D7F6-B498-43B3-948B-1728B52AA6E4}">
                <adec:decorative xmlns="" xmlns:adec="http://schemas.microsoft.com/office/drawing/2017/decorative" val="1"/>
              </a:ext>
            </a:extLst>
          </p:cNvPr>
          <p:cNvSpPr/>
          <p:nvPr/>
        </p:nvSpPr>
        <p:spPr>
          <a:xfrm>
            <a:off x="6421619" y="1863641"/>
            <a:ext cx="1474290" cy="1202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 Placeholder 16">
            <a:extLst>
              <a:ext uri="{FF2B5EF4-FFF2-40B4-BE49-F238E27FC236}">
                <a16:creationId xmlns="" xmlns:a16="http://schemas.microsoft.com/office/drawing/2014/main" id="{14084BC5-2173-45D5-9E56-563C563D35B0}"/>
              </a:ext>
            </a:extLst>
          </p:cNvPr>
          <p:cNvSpPr txBox="1">
            <a:spLocks/>
          </p:cNvSpPr>
          <p:nvPr/>
        </p:nvSpPr>
        <p:spPr>
          <a:xfrm>
            <a:off x="5988830" y="3124642"/>
            <a:ext cx="2619380" cy="388528"/>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smtClean="0">
                <a:solidFill>
                  <a:schemeClr val="tx1">
                    <a:lumMod val="75000"/>
                    <a:lumOff val="25000"/>
                  </a:schemeClr>
                </a:solidFill>
              </a:rPr>
              <a:t>Deployment/Inference</a:t>
            </a:r>
            <a:endParaRPr lang="en-US" sz="1400" b="1" dirty="0">
              <a:solidFill>
                <a:schemeClr val="tx1">
                  <a:lumMod val="75000"/>
                  <a:lumOff val="25000"/>
                </a:schemeClr>
              </a:solidFill>
            </a:endParaRPr>
          </a:p>
        </p:txBody>
      </p:sp>
      <p:cxnSp>
        <p:nvCxnSpPr>
          <p:cNvPr id="31" name="Straight Connector 30">
            <a:extLst>
              <a:ext uri="{FF2B5EF4-FFF2-40B4-BE49-F238E27FC236}">
                <a16:creationId xmlns="" xmlns:a16="http://schemas.microsoft.com/office/drawing/2014/main" id="{3FBD2CC2-A27F-456D-8D6B-3CFE314DBA1A}"/>
              </a:ext>
              <a:ext uri="{C183D7F6-B498-43B3-948B-1728B52AA6E4}">
                <adec:decorative xmlns="" xmlns:adec="http://schemas.microsoft.com/office/drawing/2017/decorative" val="1"/>
              </a:ext>
            </a:extLst>
          </p:cNvPr>
          <p:cNvCxnSpPr>
            <a:cxnSpLocks/>
          </p:cNvCxnSpPr>
          <p:nvPr/>
        </p:nvCxnSpPr>
        <p:spPr>
          <a:xfrm>
            <a:off x="6204831" y="3608974"/>
            <a:ext cx="2139803" cy="1967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Content Placeholder 13">
            <a:extLst>
              <a:ext uri="{FF2B5EF4-FFF2-40B4-BE49-F238E27FC236}">
                <a16:creationId xmlns="" xmlns:a16="http://schemas.microsoft.com/office/drawing/2014/main" id="{7E306DD9-7B8A-4C24-A2E4-926B6BF6C2E8}"/>
              </a:ext>
            </a:extLst>
          </p:cNvPr>
          <p:cNvSpPr txBox="1">
            <a:spLocks/>
          </p:cNvSpPr>
          <p:nvPr/>
        </p:nvSpPr>
        <p:spPr>
          <a:xfrm>
            <a:off x="5988830" y="3759041"/>
            <a:ext cx="2619380" cy="777055"/>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t>We have taken deployment scenarios and </a:t>
            </a:r>
            <a:r>
              <a:rPr lang="en-US" sz="1200" b="1" dirty="0" smtClean="0"/>
              <a:t>inference timing/speed</a:t>
            </a:r>
            <a:r>
              <a:rPr lang="en-US" sz="1200" dirty="0" smtClean="0"/>
              <a:t> into consideration while trying to create the model.</a:t>
            </a:r>
          </a:p>
          <a:p>
            <a:r>
              <a:rPr lang="en-US" sz="1200" dirty="0" smtClean="0"/>
              <a:t>Such models are usually deployed over </a:t>
            </a:r>
            <a:r>
              <a:rPr lang="en-US" sz="1200" b="1" dirty="0" smtClean="0"/>
              <a:t>edge devices</a:t>
            </a:r>
            <a:r>
              <a:rPr lang="en-US" sz="1200" dirty="0" smtClean="0"/>
              <a:t>, so we tried to </a:t>
            </a:r>
            <a:r>
              <a:rPr lang="en-US" sz="1200" b="1" dirty="0" smtClean="0"/>
              <a:t>keep model as small as possible</a:t>
            </a:r>
            <a:r>
              <a:rPr lang="en-US" sz="1200" dirty="0" smtClean="0"/>
              <a:t>.</a:t>
            </a:r>
            <a:endParaRPr lang="en-US" sz="1200" dirty="0"/>
          </a:p>
        </p:txBody>
      </p:sp>
      <p:sp>
        <p:nvSpPr>
          <p:cNvPr id="33" name="Rectangle 32">
            <a:extLst>
              <a:ext uri="{FF2B5EF4-FFF2-40B4-BE49-F238E27FC236}">
                <a16:creationId xmlns="" xmlns:a16="http://schemas.microsoft.com/office/drawing/2014/main" id="{8C1073E4-F5B8-41C9-BC20-6329036B5025}"/>
              </a:ext>
              <a:ext uri="{C183D7F6-B498-43B3-948B-1728B52AA6E4}">
                <adec:decorative xmlns="" xmlns:adec="http://schemas.microsoft.com/office/drawing/2017/decorative" val="1"/>
              </a:ext>
            </a:extLst>
          </p:cNvPr>
          <p:cNvSpPr/>
          <p:nvPr/>
        </p:nvSpPr>
        <p:spPr>
          <a:xfrm>
            <a:off x="9337211" y="1863641"/>
            <a:ext cx="1613599" cy="12027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16">
            <a:extLst>
              <a:ext uri="{FF2B5EF4-FFF2-40B4-BE49-F238E27FC236}">
                <a16:creationId xmlns="" xmlns:a16="http://schemas.microsoft.com/office/drawing/2014/main" id="{14084BC5-2173-45D5-9E56-563C563D35B0}"/>
              </a:ext>
            </a:extLst>
          </p:cNvPr>
          <p:cNvSpPr txBox="1">
            <a:spLocks/>
          </p:cNvSpPr>
          <p:nvPr/>
        </p:nvSpPr>
        <p:spPr>
          <a:xfrm>
            <a:off x="8904422" y="3124642"/>
            <a:ext cx="2866891" cy="388528"/>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smtClean="0">
                <a:solidFill>
                  <a:schemeClr val="tx1">
                    <a:lumMod val="75000"/>
                    <a:lumOff val="25000"/>
                  </a:schemeClr>
                </a:solidFill>
              </a:rPr>
              <a:t>Scalability</a:t>
            </a:r>
            <a:endParaRPr lang="en-US" sz="1400" b="1" dirty="0">
              <a:solidFill>
                <a:schemeClr val="tx1">
                  <a:lumMod val="75000"/>
                  <a:lumOff val="25000"/>
                </a:schemeClr>
              </a:solidFill>
            </a:endParaRPr>
          </a:p>
        </p:txBody>
      </p:sp>
      <p:cxnSp>
        <p:nvCxnSpPr>
          <p:cNvPr id="36" name="Straight Connector 35">
            <a:extLst>
              <a:ext uri="{FF2B5EF4-FFF2-40B4-BE49-F238E27FC236}">
                <a16:creationId xmlns="" xmlns:a16="http://schemas.microsoft.com/office/drawing/2014/main" id="{3FBD2CC2-A27F-456D-8D6B-3CFE314DBA1A}"/>
              </a:ext>
              <a:ext uri="{C183D7F6-B498-43B3-948B-1728B52AA6E4}">
                <adec:decorative xmlns="" xmlns:adec="http://schemas.microsoft.com/office/drawing/2017/decorative" val="1"/>
              </a:ext>
            </a:extLst>
          </p:cNvPr>
          <p:cNvCxnSpPr>
            <a:cxnSpLocks/>
          </p:cNvCxnSpPr>
          <p:nvPr/>
        </p:nvCxnSpPr>
        <p:spPr>
          <a:xfrm>
            <a:off x="9120423" y="3608974"/>
            <a:ext cx="2341998" cy="1967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Content Placeholder 13">
            <a:extLst>
              <a:ext uri="{FF2B5EF4-FFF2-40B4-BE49-F238E27FC236}">
                <a16:creationId xmlns="" xmlns:a16="http://schemas.microsoft.com/office/drawing/2014/main" id="{7E306DD9-7B8A-4C24-A2E4-926B6BF6C2E8}"/>
              </a:ext>
            </a:extLst>
          </p:cNvPr>
          <p:cNvSpPr txBox="1">
            <a:spLocks/>
          </p:cNvSpPr>
          <p:nvPr/>
        </p:nvSpPr>
        <p:spPr>
          <a:xfrm>
            <a:off x="8904422" y="3759041"/>
            <a:ext cx="2866891" cy="777055"/>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smtClean="0"/>
              <a:t>We have taken consideration of scalability of training and inference as we get more and more data.</a:t>
            </a:r>
          </a:p>
          <a:p>
            <a:r>
              <a:rPr lang="en-US" sz="1200" dirty="0" smtClean="0"/>
              <a:t>Scalability can be done in ETL process, data distribution or model distribution based on research from tools like </a:t>
            </a:r>
            <a:r>
              <a:rPr lang="en-US" sz="1200" dirty="0" err="1" smtClean="0"/>
              <a:t>tensorflow</a:t>
            </a:r>
            <a:r>
              <a:rPr lang="en-US" sz="1200" dirty="0" smtClean="0"/>
              <a:t> profiler.</a:t>
            </a:r>
            <a:endParaRPr lang="en-US" sz="1200" dirty="0"/>
          </a:p>
        </p:txBody>
      </p:sp>
      <p:pic>
        <p:nvPicPr>
          <p:cNvPr id="16" name="Picture 15"/>
          <p:cNvPicPr>
            <a:picLocks noChangeAspect="1"/>
          </p:cNvPicPr>
          <p:nvPr/>
        </p:nvPicPr>
        <p:blipFill>
          <a:blip r:embed="rId2"/>
          <a:stretch>
            <a:fillRect/>
          </a:stretch>
        </p:blipFill>
        <p:spPr>
          <a:xfrm>
            <a:off x="1133747" y="2041627"/>
            <a:ext cx="859975" cy="837144"/>
          </a:xfrm>
          <a:prstGeom prst="rect">
            <a:avLst/>
          </a:prstGeom>
        </p:spPr>
      </p:pic>
      <p:pic>
        <p:nvPicPr>
          <p:cNvPr id="17" name="Picture 16"/>
          <p:cNvPicPr>
            <a:picLocks noChangeAspect="1"/>
          </p:cNvPicPr>
          <p:nvPr/>
        </p:nvPicPr>
        <p:blipFill>
          <a:blip r:embed="rId3"/>
          <a:stretch>
            <a:fillRect/>
          </a:stretch>
        </p:blipFill>
        <p:spPr>
          <a:xfrm>
            <a:off x="3956426" y="2013665"/>
            <a:ext cx="829555" cy="797744"/>
          </a:xfrm>
          <a:prstGeom prst="rect">
            <a:avLst/>
          </a:prstGeom>
        </p:spPr>
      </p:pic>
      <p:pic>
        <p:nvPicPr>
          <p:cNvPr id="18" name="Picture 17"/>
          <p:cNvPicPr>
            <a:picLocks noChangeAspect="1"/>
          </p:cNvPicPr>
          <p:nvPr/>
        </p:nvPicPr>
        <p:blipFill>
          <a:blip r:embed="rId4"/>
          <a:stretch>
            <a:fillRect/>
          </a:stretch>
        </p:blipFill>
        <p:spPr>
          <a:xfrm>
            <a:off x="6660306" y="1959915"/>
            <a:ext cx="996915" cy="1000567"/>
          </a:xfrm>
          <a:prstGeom prst="rect">
            <a:avLst/>
          </a:prstGeom>
        </p:spPr>
      </p:pic>
      <p:pic>
        <p:nvPicPr>
          <p:cNvPr id="19" name="Picture 18"/>
          <p:cNvPicPr>
            <a:picLocks noChangeAspect="1"/>
          </p:cNvPicPr>
          <p:nvPr/>
        </p:nvPicPr>
        <p:blipFill>
          <a:blip r:embed="rId5"/>
          <a:stretch>
            <a:fillRect/>
          </a:stretch>
        </p:blipFill>
        <p:spPr>
          <a:xfrm>
            <a:off x="9698080" y="2041627"/>
            <a:ext cx="893682" cy="861139"/>
          </a:xfrm>
          <a:prstGeom prst="rect">
            <a:avLst/>
          </a:prstGeom>
        </p:spPr>
      </p:pic>
    </p:spTree>
    <p:extLst>
      <p:ext uri="{BB962C8B-B14F-4D97-AF65-F5344CB8AC3E}">
        <p14:creationId xmlns:p14="http://schemas.microsoft.com/office/powerpoint/2010/main" val="39239643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Centric Generalizable </a:t>
            </a:r>
            <a:r>
              <a:rPr lang="en-IN" dirty="0" smtClean="0"/>
              <a:t>Modelling</a:t>
            </a:r>
            <a:r>
              <a:rPr lang="en-IN" dirty="0"/>
              <a:t/>
            </a:r>
            <a:br>
              <a:rPr lang="en-IN" dirty="0"/>
            </a:b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3</a:t>
            </a:fld>
            <a:endParaRPr lang="en-US" noProof="0" dirty="0"/>
          </a:p>
        </p:txBody>
      </p:sp>
      <p:sp>
        <p:nvSpPr>
          <p:cNvPr id="4" name="Text Placeholder 3"/>
          <p:cNvSpPr>
            <a:spLocks noGrp="1"/>
          </p:cNvSpPr>
          <p:nvPr>
            <p:ph type="body" sz="quarter" idx="32"/>
          </p:nvPr>
        </p:nvSpPr>
        <p:spPr/>
        <p:txBody>
          <a:bodyPr/>
          <a:lstStyle/>
          <a:p>
            <a:r>
              <a:rPr lang="en-IN" dirty="0" smtClean="0"/>
              <a:t>We have performed below steps to increase accuracy by changing the data and make model more generalize </a:t>
            </a:r>
            <a:endParaRPr lang="en-IN" dirty="0"/>
          </a:p>
        </p:txBody>
      </p:sp>
      <p:sp>
        <p:nvSpPr>
          <p:cNvPr id="5" name="TextBox 4"/>
          <p:cNvSpPr txBox="1"/>
          <p:nvPr/>
        </p:nvSpPr>
        <p:spPr>
          <a:xfrm>
            <a:off x="431800" y="1327525"/>
            <a:ext cx="7741863" cy="4801314"/>
          </a:xfrm>
          <a:prstGeom prst="rect">
            <a:avLst/>
          </a:prstGeom>
          <a:noFill/>
        </p:spPr>
        <p:txBody>
          <a:bodyPr wrap="none" rtlCol="0">
            <a:spAutoFit/>
          </a:bodyPr>
          <a:lstStyle/>
          <a:p>
            <a:r>
              <a:rPr lang="en-IN" sz="1200" dirty="0" smtClean="0"/>
              <a:t>We have removed below data by looking at those data manually</a:t>
            </a:r>
          </a:p>
          <a:p>
            <a:pPr marL="342900" indent="-342900">
              <a:buAutoNum type="arabicPeriod"/>
            </a:pPr>
            <a:r>
              <a:rPr lang="en-IN" sz="1200" dirty="0" smtClean="0"/>
              <a:t>Wrongly labelled like below:</a:t>
            </a:r>
          </a:p>
          <a:p>
            <a:pPr marL="342900" indent="-342900">
              <a:buAutoNum type="arabicPeriod"/>
            </a:pPr>
            <a:endParaRPr lang="en-IN" sz="1200" dirty="0" smtClean="0"/>
          </a:p>
          <a:p>
            <a:pPr marL="342900" indent="-342900">
              <a:buAutoNum type="arabicPeriod"/>
            </a:pPr>
            <a:endParaRPr lang="en-IN" dirty="0" smtClean="0"/>
          </a:p>
          <a:p>
            <a:pPr marL="342900" indent="-342900">
              <a:buAutoNum type="arabicPeriod"/>
            </a:pPr>
            <a:endParaRPr lang="en-IN" dirty="0" smtClean="0"/>
          </a:p>
          <a:p>
            <a:pPr marL="342900" indent="-342900">
              <a:buAutoNum type="arabicPeriod"/>
            </a:pPr>
            <a:endParaRPr lang="en-IN" dirty="0"/>
          </a:p>
          <a:p>
            <a:pPr marL="342900" indent="-342900">
              <a:buAutoNum type="arabicPeriod"/>
            </a:pPr>
            <a:endParaRPr lang="en-IN" dirty="0" smtClean="0"/>
          </a:p>
          <a:p>
            <a:pPr marL="342900" indent="-342900">
              <a:buAutoNum type="arabicPeriod"/>
            </a:pPr>
            <a:endParaRPr lang="en-IN" dirty="0" smtClean="0"/>
          </a:p>
          <a:p>
            <a:pPr marL="342900" indent="-342900">
              <a:buAutoNum type="arabicPeriod"/>
            </a:pPr>
            <a:endParaRPr lang="en-IN" sz="1200" dirty="0" smtClean="0"/>
          </a:p>
          <a:p>
            <a:pPr marL="342900" indent="-342900">
              <a:buAutoNum type="arabicPeriod"/>
            </a:pPr>
            <a:r>
              <a:rPr lang="en-IN" sz="1200" dirty="0" smtClean="0"/>
              <a:t>Too many bounding boxes</a:t>
            </a:r>
          </a:p>
          <a:p>
            <a:r>
              <a:rPr lang="en-IN" sz="1200" dirty="0" smtClean="0"/>
              <a:t> </a:t>
            </a:r>
          </a:p>
          <a:p>
            <a:endParaRPr lang="en-IN" sz="1200" dirty="0"/>
          </a:p>
          <a:p>
            <a:endParaRPr lang="en-IN" sz="1200" dirty="0" smtClean="0"/>
          </a:p>
          <a:p>
            <a:endParaRPr lang="en-IN" sz="1200" dirty="0"/>
          </a:p>
          <a:p>
            <a:endParaRPr lang="en-IN" sz="1200" dirty="0" smtClean="0"/>
          </a:p>
          <a:p>
            <a:endParaRPr lang="en-IN" sz="1200" dirty="0"/>
          </a:p>
          <a:p>
            <a:endParaRPr lang="en-IN" sz="1200" dirty="0" smtClean="0"/>
          </a:p>
          <a:p>
            <a:endParaRPr lang="en-IN" sz="1200" dirty="0" smtClean="0"/>
          </a:p>
          <a:p>
            <a:endParaRPr lang="en-IN" sz="1200" dirty="0"/>
          </a:p>
          <a:p>
            <a:endParaRPr lang="en-IN" sz="1200" dirty="0" smtClean="0"/>
          </a:p>
          <a:p>
            <a:r>
              <a:rPr lang="en-IN" sz="1200" dirty="0" smtClean="0"/>
              <a:t>3. </a:t>
            </a:r>
            <a:r>
              <a:rPr lang="en-IN" sz="1200" b="1" dirty="0" smtClean="0"/>
              <a:t>Custom stratified train and test split</a:t>
            </a:r>
            <a:r>
              <a:rPr lang="en-IN" sz="1200" dirty="0" smtClean="0"/>
              <a:t> to maintain data distribution to make it better generalized.</a:t>
            </a:r>
          </a:p>
          <a:p>
            <a:r>
              <a:rPr lang="en-IN" sz="1200" dirty="0" smtClean="0"/>
              <a:t>4. YOLO does </a:t>
            </a:r>
            <a:r>
              <a:rPr lang="en-IN" sz="1200" dirty="0"/>
              <a:t>basic augmentation like </a:t>
            </a:r>
            <a:r>
              <a:rPr lang="en-IN" sz="1200" b="1" dirty="0"/>
              <a:t>Mosaic</a:t>
            </a:r>
            <a:r>
              <a:rPr lang="en-IN" sz="1200" dirty="0"/>
              <a:t> (Creating new image from multiple images), </a:t>
            </a:r>
            <a:r>
              <a:rPr lang="en-IN" sz="1200" b="1" dirty="0"/>
              <a:t>Degree</a:t>
            </a:r>
            <a:r>
              <a:rPr lang="en-IN" sz="1200" dirty="0"/>
              <a:t>, </a:t>
            </a:r>
            <a:r>
              <a:rPr lang="en-IN" sz="1200" b="1" dirty="0"/>
              <a:t>Scaling</a:t>
            </a:r>
            <a:r>
              <a:rPr lang="en-IN" sz="1200" dirty="0"/>
              <a:t>, </a:t>
            </a:r>
          </a:p>
          <a:p>
            <a:r>
              <a:rPr lang="en-IN" sz="1200" dirty="0"/>
              <a:t>    </a:t>
            </a:r>
            <a:r>
              <a:rPr lang="en-IN" sz="1200" b="1" dirty="0" err="1"/>
              <a:t>flipud</a:t>
            </a:r>
            <a:r>
              <a:rPr lang="en-IN" sz="1200" dirty="0"/>
              <a:t> and </a:t>
            </a:r>
            <a:r>
              <a:rPr lang="en-IN" sz="1200" b="1" dirty="0" err="1"/>
              <a:t>fliplr</a:t>
            </a:r>
            <a:r>
              <a:rPr lang="en-IN" sz="1200" dirty="0" smtClean="0"/>
              <a:t>. There are other augmentation but it was not contributing to score.</a:t>
            </a:r>
            <a:endParaRPr lang="en-IN" sz="1200" dirty="0"/>
          </a:p>
        </p:txBody>
      </p:sp>
      <p:pic>
        <p:nvPicPr>
          <p:cNvPr id="6" name="Picture 5"/>
          <p:cNvPicPr>
            <a:picLocks noChangeAspect="1"/>
          </p:cNvPicPr>
          <p:nvPr/>
        </p:nvPicPr>
        <p:blipFill>
          <a:blip r:embed="rId2"/>
          <a:stretch>
            <a:fillRect/>
          </a:stretch>
        </p:blipFill>
        <p:spPr>
          <a:xfrm>
            <a:off x="848974" y="1817787"/>
            <a:ext cx="2722803" cy="1531577"/>
          </a:xfrm>
          <a:prstGeom prst="rect">
            <a:avLst/>
          </a:prstGeom>
        </p:spPr>
      </p:pic>
      <p:pic>
        <p:nvPicPr>
          <p:cNvPr id="7" name="Picture 6"/>
          <p:cNvPicPr>
            <a:picLocks noChangeAspect="1"/>
          </p:cNvPicPr>
          <p:nvPr/>
        </p:nvPicPr>
        <p:blipFill>
          <a:blip r:embed="rId3"/>
          <a:stretch>
            <a:fillRect/>
          </a:stretch>
        </p:blipFill>
        <p:spPr>
          <a:xfrm>
            <a:off x="3810409" y="1817787"/>
            <a:ext cx="2722803" cy="153157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974" y="3799150"/>
            <a:ext cx="2722803" cy="153157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0409" y="3799150"/>
            <a:ext cx="2722803" cy="1531577"/>
          </a:xfrm>
          <a:prstGeom prst="rect">
            <a:avLst/>
          </a:prstGeom>
        </p:spPr>
      </p:pic>
      <p:pic>
        <p:nvPicPr>
          <p:cNvPr id="11" name="Picture 10"/>
          <p:cNvPicPr>
            <a:picLocks noChangeAspect="1"/>
          </p:cNvPicPr>
          <p:nvPr/>
        </p:nvPicPr>
        <p:blipFill>
          <a:blip r:embed="rId6"/>
          <a:stretch>
            <a:fillRect/>
          </a:stretch>
        </p:blipFill>
        <p:spPr>
          <a:xfrm>
            <a:off x="6771844" y="3799150"/>
            <a:ext cx="2730544" cy="1535931"/>
          </a:xfrm>
          <a:prstGeom prst="rect">
            <a:avLst/>
          </a:prstGeom>
        </p:spPr>
      </p:pic>
      <p:pic>
        <p:nvPicPr>
          <p:cNvPr id="12" name="Picture 11"/>
          <p:cNvPicPr>
            <a:picLocks noChangeAspect="1"/>
          </p:cNvPicPr>
          <p:nvPr/>
        </p:nvPicPr>
        <p:blipFill>
          <a:blip r:embed="rId7"/>
          <a:stretch>
            <a:fillRect/>
          </a:stretch>
        </p:blipFill>
        <p:spPr>
          <a:xfrm>
            <a:off x="6752040" y="1804470"/>
            <a:ext cx="2770151" cy="1558210"/>
          </a:xfrm>
          <a:prstGeom prst="rect">
            <a:avLst/>
          </a:prstGeom>
        </p:spPr>
      </p:pic>
    </p:spTree>
    <p:extLst>
      <p:ext uri="{BB962C8B-B14F-4D97-AF65-F5344CB8AC3E}">
        <p14:creationId xmlns:p14="http://schemas.microsoft.com/office/powerpoint/2010/main" val="1050150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ML Ops Practises</a:t>
            </a: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4</a:t>
            </a:fld>
            <a:endParaRPr lang="en-US" noProof="0" dirty="0"/>
          </a:p>
        </p:txBody>
      </p:sp>
      <p:sp>
        <p:nvSpPr>
          <p:cNvPr id="8" name="Text Placeholder 7"/>
          <p:cNvSpPr>
            <a:spLocks noGrp="1"/>
          </p:cNvSpPr>
          <p:nvPr>
            <p:ph type="body" sz="quarter" idx="32"/>
          </p:nvPr>
        </p:nvSpPr>
        <p:spPr/>
        <p:txBody>
          <a:bodyPr/>
          <a:lstStyle/>
          <a:p>
            <a:r>
              <a:rPr lang="en-IN" sz="1200" dirty="0" smtClean="0"/>
              <a:t>We have used </a:t>
            </a:r>
            <a:r>
              <a:rPr lang="en-IN" sz="1200" b="1" dirty="0" smtClean="0"/>
              <a:t>Weights and biases</a:t>
            </a:r>
            <a:r>
              <a:rPr lang="en-IN" sz="1200" dirty="0" smtClean="0"/>
              <a:t> to track experiments and do error analysis on the data to continuously improve and train the model in an iterative fashion. You can find experiments report </a:t>
            </a:r>
            <a:r>
              <a:rPr lang="en-IN" sz="1200" dirty="0">
                <a:hlinkClick r:id="rId2"/>
              </a:rPr>
              <a:t>https://wandb.ai/buntyshah/YOLOv5/reports/Smartathon-Theme-1--</a:t>
            </a:r>
            <a:r>
              <a:rPr lang="en-IN" sz="1200" dirty="0" smtClean="0">
                <a:hlinkClick r:id="rId2"/>
              </a:rPr>
              <a:t>VmlldzozMzg1NDQ4?accessToken=wgde7dk6z7eweepuwct7qm2av7jcq1n1893lowdjvvoixhjw7g3408nz0q7ed0zm</a:t>
            </a:r>
            <a:r>
              <a:rPr lang="en-IN" sz="1200" dirty="0" smtClean="0"/>
              <a:t> </a:t>
            </a:r>
            <a:endParaRPr lang="en-IN" sz="1200" dirty="0"/>
          </a:p>
        </p:txBody>
      </p:sp>
      <p:sp>
        <p:nvSpPr>
          <p:cNvPr id="13" name="Title 1"/>
          <p:cNvSpPr txBox="1">
            <a:spLocks/>
          </p:cNvSpPr>
          <p:nvPr/>
        </p:nvSpPr>
        <p:spPr>
          <a:xfrm>
            <a:off x="431313" y="1743949"/>
            <a:ext cx="11340000"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IN" dirty="0" smtClean="0"/>
              <a:t>Deployment/ Inference</a:t>
            </a:r>
            <a:endParaRPr lang="en-IN" dirty="0"/>
          </a:p>
        </p:txBody>
      </p:sp>
      <p:sp>
        <p:nvSpPr>
          <p:cNvPr id="14" name="Text Placeholder 7"/>
          <p:cNvSpPr txBox="1">
            <a:spLocks/>
          </p:cNvSpPr>
          <p:nvPr/>
        </p:nvSpPr>
        <p:spPr>
          <a:xfrm>
            <a:off x="431113" y="2319949"/>
            <a:ext cx="11339513" cy="36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2"/>
                </a:solidFill>
                <a:latin typeface="+mn-lt"/>
                <a:ea typeface="+mn-ea"/>
                <a:cs typeface="+mn-cs"/>
              </a:defRPr>
            </a:lvl1pPr>
            <a:lvl2pPr marL="266700"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2pPr>
            <a:lvl3pPr marL="542925"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3pPr>
            <a:lvl4pPr marL="809625" indent="0" algn="l" defTabSz="914400" rtl="0" eaLnBrk="1" latinLnBrk="0" hangingPunct="1">
              <a:lnSpc>
                <a:spcPct val="100000"/>
              </a:lnSpc>
              <a:spcBef>
                <a:spcPts val="500"/>
              </a:spcBef>
              <a:spcAft>
                <a:spcPts val="500"/>
              </a:spcAft>
              <a:buFont typeface="Arial" panose="020B0604020202020204" pitchFamily="34" charset="0"/>
              <a:buNone/>
              <a:defRPr sz="1400" kern="1200">
                <a:solidFill>
                  <a:schemeClr val="tx2"/>
                </a:solidFill>
                <a:latin typeface="+mn-lt"/>
                <a:ea typeface="+mn-ea"/>
                <a:cs typeface="+mn-cs"/>
              </a:defRPr>
            </a:lvl4pPr>
            <a:lvl5pPr marL="1076325" indent="0" algn="l" defTabSz="914400" rtl="0" eaLnBrk="1" latinLnBrk="0" hangingPunct="1">
              <a:lnSpc>
                <a:spcPct val="100000"/>
              </a:lnSpc>
              <a:spcBef>
                <a:spcPts val="500"/>
              </a:spcBef>
              <a:spcAft>
                <a:spcPts val="500"/>
              </a:spcAft>
              <a:buFont typeface="Arial" panose="020B0604020202020204" pitchFamily="34" charset="0"/>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dirty="0" smtClean="0"/>
              <a:t>We have used YOLO which can be converted into multiple formats like </a:t>
            </a:r>
            <a:r>
              <a:rPr lang="en-IN" sz="1200" b="1" dirty="0" err="1" smtClean="0"/>
              <a:t>TFLite</a:t>
            </a:r>
            <a:r>
              <a:rPr lang="en-IN" sz="1200" dirty="0"/>
              <a:t> </a:t>
            </a:r>
            <a:r>
              <a:rPr lang="en-IN" sz="1200" dirty="0" smtClean="0"/>
              <a:t>which can be then deployed on edge devices</a:t>
            </a:r>
            <a:endParaRPr lang="en-IN" sz="1200" dirty="0"/>
          </a:p>
        </p:txBody>
      </p:sp>
      <p:sp>
        <p:nvSpPr>
          <p:cNvPr id="15" name="Title 1"/>
          <p:cNvSpPr txBox="1">
            <a:spLocks/>
          </p:cNvSpPr>
          <p:nvPr/>
        </p:nvSpPr>
        <p:spPr>
          <a:xfrm>
            <a:off x="431313" y="2838968"/>
            <a:ext cx="11340000"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IN" dirty="0" smtClean="0"/>
              <a:t>Scalability</a:t>
            </a:r>
            <a:endParaRPr lang="en-IN" dirty="0"/>
          </a:p>
        </p:txBody>
      </p:sp>
      <p:sp>
        <p:nvSpPr>
          <p:cNvPr id="16" name="Text Placeholder 7"/>
          <p:cNvSpPr txBox="1">
            <a:spLocks/>
          </p:cNvSpPr>
          <p:nvPr/>
        </p:nvSpPr>
        <p:spPr>
          <a:xfrm>
            <a:off x="431113" y="3414968"/>
            <a:ext cx="11339513" cy="36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2"/>
                </a:solidFill>
                <a:latin typeface="+mn-lt"/>
                <a:ea typeface="+mn-ea"/>
                <a:cs typeface="+mn-cs"/>
              </a:defRPr>
            </a:lvl1pPr>
            <a:lvl2pPr marL="266700"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2pPr>
            <a:lvl3pPr marL="542925"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3pPr>
            <a:lvl4pPr marL="809625" indent="0" algn="l" defTabSz="914400" rtl="0" eaLnBrk="1" latinLnBrk="0" hangingPunct="1">
              <a:lnSpc>
                <a:spcPct val="100000"/>
              </a:lnSpc>
              <a:spcBef>
                <a:spcPts val="500"/>
              </a:spcBef>
              <a:spcAft>
                <a:spcPts val="500"/>
              </a:spcAft>
              <a:buFont typeface="Arial" panose="020B0604020202020204" pitchFamily="34" charset="0"/>
              <a:buNone/>
              <a:defRPr sz="1400" kern="1200">
                <a:solidFill>
                  <a:schemeClr val="tx2"/>
                </a:solidFill>
                <a:latin typeface="+mn-lt"/>
                <a:ea typeface="+mn-ea"/>
                <a:cs typeface="+mn-cs"/>
              </a:defRPr>
            </a:lvl4pPr>
            <a:lvl5pPr marL="1076325" indent="0" algn="l" defTabSz="914400" rtl="0" eaLnBrk="1" latinLnBrk="0" hangingPunct="1">
              <a:lnSpc>
                <a:spcPct val="100000"/>
              </a:lnSpc>
              <a:spcBef>
                <a:spcPts val="500"/>
              </a:spcBef>
              <a:spcAft>
                <a:spcPts val="500"/>
              </a:spcAft>
              <a:buFont typeface="Arial" panose="020B0604020202020204" pitchFamily="34" charset="0"/>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IN" sz="1200" dirty="0" smtClean="0"/>
              <a:t>We have trained this model on </a:t>
            </a:r>
            <a:r>
              <a:rPr lang="en-IN" sz="1200" b="1" dirty="0" smtClean="0"/>
              <a:t>multi GPU instance</a:t>
            </a:r>
          </a:p>
          <a:p>
            <a:pPr marL="342900" indent="-342900">
              <a:buAutoNum type="arabicPeriod"/>
            </a:pPr>
            <a:r>
              <a:rPr lang="en-IN" sz="1200" dirty="0" smtClean="0"/>
              <a:t>We can run </a:t>
            </a:r>
            <a:r>
              <a:rPr lang="en-IN" sz="1200" b="1" dirty="0" smtClean="0"/>
              <a:t>TF profiler to check bottlenecks in training and inference</a:t>
            </a:r>
            <a:r>
              <a:rPr lang="en-IN" sz="1200" dirty="0" smtClean="0"/>
              <a:t>, based on that we can either distribute data or model based strategy.</a:t>
            </a:r>
          </a:p>
          <a:p>
            <a:pPr marL="342900" indent="-342900">
              <a:buAutoNum type="arabicPeriod"/>
            </a:pPr>
            <a:r>
              <a:rPr lang="en-IN" sz="1200" dirty="0" smtClean="0"/>
              <a:t>This model can be converted into formats like </a:t>
            </a:r>
            <a:r>
              <a:rPr lang="en-IN" sz="1200" b="1" dirty="0" err="1" smtClean="0"/>
              <a:t>TFLite</a:t>
            </a:r>
            <a:r>
              <a:rPr lang="en-IN" sz="1200" dirty="0" smtClean="0"/>
              <a:t> which can be deployed to edge devices. </a:t>
            </a:r>
          </a:p>
          <a:p>
            <a:endParaRPr lang="en-IN" sz="1200" dirty="0"/>
          </a:p>
          <a:p>
            <a:endParaRPr lang="en-IN" sz="1200" dirty="0"/>
          </a:p>
          <a:p>
            <a:endParaRPr lang="en-IN" sz="1200" dirty="0"/>
          </a:p>
        </p:txBody>
      </p:sp>
      <p:sp>
        <p:nvSpPr>
          <p:cNvPr id="9" name="Title 1"/>
          <p:cNvSpPr txBox="1">
            <a:spLocks/>
          </p:cNvSpPr>
          <p:nvPr/>
        </p:nvSpPr>
        <p:spPr>
          <a:xfrm>
            <a:off x="431113" y="4602165"/>
            <a:ext cx="11340000"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IN" dirty="0" smtClean="0"/>
              <a:t>YOLOV5</a:t>
            </a:r>
            <a:endParaRPr lang="en-IN" dirty="0"/>
          </a:p>
        </p:txBody>
      </p:sp>
      <p:sp>
        <p:nvSpPr>
          <p:cNvPr id="10" name="Text Placeholder 7"/>
          <p:cNvSpPr txBox="1">
            <a:spLocks/>
          </p:cNvSpPr>
          <p:nvPr/>
        </p:nvSpPr>
        <p:spPr>
          <a:xfrm>
            <a:off x="431113" y="5090344"/>
            <a:ext cx="11339513" cy="36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2"/>
                </a:solidFill>
                <a:latin typeface="+mn-lt"/>
                <a:ea typeface="+mn-ea"/>
                <a:cs typeface="+mn-cs"/>
              </a:defRPr>
            </a:lvl1pPr>
            <a:lvl2pPr marL="266700"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2pPr>
            <a:lvl3pPr marL="542925"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3pPr>
            <a:lvl4pPr marL="809625" indent="0" algn="l" defTabSz="914400" rtl="0" eaLnBrk="1" latinLnBrk="0" hangingPunct="1">
              <a:lnSpc>
                <a:spcPct val="100000"/>
              </a:lnSpc>
              <a:spcBef>
                <a:spcPts val="500"/>
              </a:spcBef>
              <a:spcAft>
                <a:spcPts val="500"/>
              </a:spcAft>
              <a:buFont typeface="Arial" panose="020B0604020202020204" pitchFamily="34" charset="0"/>
              <a:buNone/>
              <a:defRPr sz="1400" kern="1200">
                <a:solidFill>
                  <a:schemeClr val="tx2"/>
                </a:solidFill>
                <a:latin typeface="+mn-lt"/>
                <a:ea typeface="+mn-ea"/>
                <a:cs typeface="+mn-cs"/>
              </a:defRPr>
            </a:lvl4pPr>
            <a:lvl5pPr marL="1076325" indent="0" algn="l" defTabSz="914400" rtl="0" eaLnBrk="1" latinLnBrk="0" hangingPunct="1">
              <a:lnSpc>
                <a:spcPct val="100000"/>
              </a:lnSpc>
              <a:spcBef>
                <a:spcPts val="500"/>
              </a:spcBef>
              <a:spcAft>
                <a:spcPts val="500"/>
              </a:spcAft>
              <a:buFont typeface="Arial" panose="020B0604020202020204" pitchFamily="34" charset="0"/>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dirty="0" err="1" smtClean="0"/>
              <a:t>Yolo</a:t>
            </a:r>
            <a:r>
              <a:rPr lang="en-IN" sz="1200" dirty="0"/>
              <a:t> </a:t>
            </a:r>
            <a:r>
              <a:rPr lang="en-IN" sz="1200" dirty="0" smtClean="0"/>
              <a:t>V5 architecture and COCO metrics </a:t>
            </a:r>
            <a:r>
              <a:rPr lang="en-IN" sz="1200" dirty="0"/>
              <a:t>are available here </a:t>
            </a:r>
            <a:r>
              <a:rPr lang="en-IN" sz="1200" dirty="0">
                <a:hlinkClick r:id="rId3"/>
              </a:rPr>
              <a:t>https://</a:t>
            </a:r>
            <a:r>
              <a:rPr lang="en-IN" sz="1200" dirty="0" smtClean="0">
                <a:hlinkClick r:id="rId3"/>
              </a:rPr>
              <a:t>github.com/ultralytics/yolov5</a:t>
            </a:r>
            <a:r>
              <a:rPr lang="en-IN" sz="1200" dirty="0" smtClean="0"/>
              <a:t> </a:t>
            </a:r>
            <a:endParaRPr lang="en-IN" sz="1200" dirty="0"/>
          </a:p>
        </p:txBody>
      </p:sp>
      <p:sp>
        <p:nvSpPr>
          <p:cNvPr id="11" name="Title 1"/>
          <p:cNvSpPr txBox="1">
            <a:spLocks/>
          </p:cNvSpPr>
          <p:nvPr/>
        </p:nvSpPr>
        <p:spPr>
          <a:xfrm>
            <a:off x="431113" y="5517184"/>
            <a:ext cx="11340000"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IN" dirty="0" smtClean="0"/>
              <a:t>Training code and model weights</a:t>
            </a:r>
            <a:endParaRPr lang="en-IN" dirty="0"/>
          </a:p>
        </p:txBody>
      </p:sp>
      <p:sp>
        <p:nvSpPr>
          <p:cNvPr id="12" name="Text Placeholder 7"/>
          <p:cNvSpPr txBox="1">
            <a:spLocks/>
          </p:cNvSpPr>
          <p:nvPr/>
        </p:nvSpPr>
        <p:spPr>
          <a:xfrm>
            <a:off x="431112" y="5963947"/>
            <a:ext cx="11339513" cy="36000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2"/>
                </a:solidFill>
                <a:latin typeface="+mn-lt"/>
                <a:ea typeface="+mn-ea"/>
                <a:cs typeface="+mn-cs"/>
              </a:defRPr>
            </a:lvl1pPr>
            <a:lvl2pPr marL="266700"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2pPr>
            <a:lvl3pPr marL="542925" indent="0" algn="l"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3pPr>
            <a:lvl4pPr marL="809625" indent="0" algn="l" defTabSz="914400" rtl="0" eaLnBrk="1" latinLnBrk="0" hangingPunct="1">
              <a:lnSpc>
                <a:spcPct val="100000"/>
              </a:lnSpc>
              <a:spcBef>
                <a:spcPts val="500"/>
              </a:spcBef>
              <a:spcAft>
                <a:spcPts val="500"/>
              </a:spcAft>
              <a:buFont typeface="Arial" panose="020B0604020202020204" pitchFamily="34" charset="0"/>
              <a:buNone/>
              <a:defRPr sz="1400" kern="1200">
                <a:solidFill>
                  <a:schemeClr val="tx2"/>
                </a:solidFill>
                <a:latin typeface="+mn-lt"/>
                <a:ea typeface="+mn-ea"/>
                <a:cs typeface="+mn-cs"/>
              </a:defRPr>
            </a:lvl4pPr>
            <a:lvl5pPr marL="1076325" indent="0" algn="l" defTabSz="914400" rtl="0" eaLnBrk="1" latinLnBrk="0" hangingPunct="1">
              <a:lnSpc>
                <a:spcPct val="100000"/>
              </a:lnSpc>
              <a:spcBef>
                <a:spcPts val="500"/>
              </a:spcBef>
              <a:spcAft>
                <a:spcPts val="500"/>
              </a:spcAft>
              <a:buFont typeface="Arial" panose="020B0604020202020204" pitchFamily="34" charset="0"/>
              <a:buNone/>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200" dirty="0" smtClean="0"/>
              <a:t>Training code and model weights are available here </a:t>
            </a:r>
            <a:r>
              <a:rPr lang="en-IN" sz="1200" dirty="0"/>
              <a:t> </a:t>
            </a:r>
            <a:r>
              <a:rPr lang="en-IN" sz="1200" dirty="0">
                <a:hlinkClick r:id="rId4"/>
              </a:rPr>
              <a:t>https://</a:t>
            </a:r>
            <a:r>
              <a:rPr lang="en-IN" sz="1200" dirty="0" smtClean="0">
                <a:hlinkClick r:id="rId4"/>
              </a:rPr>
              <a:t>github.com/buntys2010/Smartathon-Theme-1</a:t>
            </a:r>
            <a:r>
              <a:rPr lang="en-IN" sz="1200" dirty="0" smtClean="0"/>
              <a:t> </a:t>
            </a:r>
            <a:endParaRPr lang="en-IN" sz="1200" dirty="0"/>
          </a:p>
        </p:txBody>
      </p:sp>
    </p:spTree>
    <p:extLst>
      <p:ext uri="{BB962C8B-B14F-4D97-AF65-F5344CB8AC3E}">
        <p14:creationId xmlns:p14="http://schemas.microsoft.com/office/powerpoint/2010/main" val="1967557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Current Solution</a:t>
            </a: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5</a:t>
            </a:fld>
            <a:endParaRPr lang="en-US" noProof="0" dirty="0"/>
          </a:p>
        </p:txBody>
      </p:sp>
      <p:sp>
        <p:nvSpPr>
          <p:cNvPr id="4" name="Text Placeholder 3"/>
          <p:cNvSpPr>
            <a:spLocks noGrp="1"/>
          </p:cNvSpPr>
          <p:nvPr>
            <p:ph type="body" sz="quarter" idx="32"/>
          </p:nvPr>
        </p:nvSpPr>
        <p:spPr/>
        <p:txBody>
          <a:bodyPr/>
          <a:lstStyle/>
          <a:p>
            <a:r>
              <a:rPr lang="en-IN" dirty="0" smtClean="0"/>
              <a:t>Below is our solution architecture to solve the problem</a:t>
            </a:r>
            <a:endParaRPr lang="en-IN" dirty="0"/>
          </a:p>
        </p:txBody>
      </p:sp>
      <p:sp>
        <p:nvSpPr>
          <p:cNvPr id="5" name="Rounded Rectangle 4"/>
          <p:cNvSpPr/>
          <p:nvPr/>
        </p:nvSpPr>
        <p:spPr>
          <a:xfrm>
            <a:off x="257443" y="1873189"/>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Images</a:t>
            </a:r>
            <a:endParaRPr lang="en-IN" sz="1200" dirty="0">
              <a:solidFill>
                <a:schemeClr val="bg2">
                  <a:lumMod val="50000"/>
                </a:schemeClr>
              </a:solidFill>
            </a:endParaRPr>
          </a:p>
        </p:txBody>
      </p:sp>
      <p:sp>
        <p:nvSpPr>
          <p:cNvPr id="6" name="Rounded Rectangle 5"/>
          <p:cNvSpPr/>
          <p:nvPr/>
        </p:nvSpPr>
        <p:spPr>
          <a:xfrm>
            <a:off x="1757764" y="1873186"/>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Resize the images (50% Reduction)</a:t>
            </a:r>
            <a:endParaRPr lang="en-IN" sz="1200" dirty="0">
              <a:solidFill>
                <a:schemeClr val="bg2">
                  <a:lumMod val="50000"/>
                </a:schemeClr>
              </a:solidFill>
            </a:endParaRPr>
          </a:p>
        </p:txBody>
      </p:sp>
      <p:sp>
        <p:nvSpPr>
          <p:cNvPr id="7" name="Rounded Rectangle 6"/>
          <p:cNvSpPr/>
          <p:nvPr/>
        </p:nvSpPr>
        <p:spPr>
          <a:xfrm>
            <a:off x="3258085" y="1900972"/>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err="1" smtClean="0">
                <a:solidFill>
                  <a:schemeClr val="bg2">
                    <a:lumMod val="50000"/>
                  </a:schemeClr>
                </a:solidFill>
              </a:rPr>
              <a:t>Groupby</a:t>
            </a:r>
            <a:r>
              <a:rPr lang="en-IN" sz="1200" dirty="0" smtClean="0">
                <a:solidFill>
                  <a:schemeClr val="bg2">
                    <a:lumMod val="50000"/>
                  </a:schemeClr>
                </a:solidFill>
              </a:rPr>
              <a:t> bounding boxes</a:t>
            </a:r>
            <a:endParaRPr lang="en-IN" sz="1200" dirty="0">
              <a:solidFill>
                <a:schemeClr val="bg2">
                  <a:lumMod val="50000"/>
                </a:schemeClr>
              </a:solidFill>
            </a:endParaRPr>
          </a:p>
        </p:txBody>
      </p:sp>
      <p:sp>
        <p:nvSpPr>
          <p:cNvPr id="8" name="Rounded Rectangle 7"/>
          <p:cNvSpPr/>
          <p:nvPr/>
        </p:nvSpPr>
        <p:spPr>
          <a:xfrm>
            <a:off x="7747243" y="1084547"/>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YOLOV5 file format</a:t>
            </a:r>
            <a:endParaRPr lang="en-IN" sz="1200" dirty="0">
              <a:solidFill>
                <a:schemeClr val="bg2">
                  <a:lumMod val="50000"/>
                </a:schemeClr>
              </a:solidFill>
            </a:endParaRPr>
          </a:p>
        </p:txBody>
      </p:sp>
      <p:sp>
        <p:nvSpPr>
          <p:cNvPr id="9" name="Rounded Rectangle 8"/>
          <p:cNvSpPr/>
          <p:nvPr/>
        </p:nvSpPr>
        <p:spPr>
          <a:xfrm>
            <a:off x="9247564" y="1873186"/>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YOLOV5 Model training</a:t>
            </a:r>
            <a:endParaRPr lang="en-IN" sz="1200" dirty="0">
              <a:solidFill>
                <a:schemeClr val="bg2">
                  <a:lumMod val="50000"/>
                </a:schemeClr>
              </a:solidFill>
            </a:endParaRPr>
          </a:p>
        </p:txBody>
      </p:sp>
      <p:sp>
        <p:nvSpPr>
          <p:cNvPr id="10" name="Rounded Rectangle 9"/>
          <p:cNvSpPr/>
          <p:nvPr/>
        </p:nvSpPr>
        <p:spPr>
          <a:xfrm>
            <a:off x="9247564" y="3339482"/>
            <a:ext cx="1281353" cy="7708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Weight Files</a:t>
            </a:r>
            <a:endParaRPr lang="en-IN" sz="1200" dirty="0">
              <a:solidFill>
                <a:schemeClr val="bg2">
                  <a:lumMod val="50000"/>
                </a:schemeClr>
              </a:solidFill>
            </a:endParaRPr>
          </a:p>
        </p:txBody>
      </p:sp>
      <p:sp>
        <p:nvSpPr>
          <p:cNvPr id="11" name="Rounded Rectangle 10"/>
          <p:cNvSpPr/>
          <p:nvPr/>
        </p:nvSpPr>
        <p:spPr>
          <a:xfrm>
            <a:off x="257443" y="4768789"/>
            <a:ext cx="1281353" cy="89664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Test Images</a:t>
            </a:r>
            <a:endParaRPr lang="en-IN" sz="1200" dirty="0">
              <a:solidFill>
                <a:schemeClr val="bg2">
                  <a:lumMod val="50000"/>
                </a:schemeClr>
              </a:solidFill>
            </a:endParaRPr>
          </a:p>
        </p:txBody>
      </p:sp>
      <p:sp>
        <p:nvSpPr>
          <p:cNvPr id="12" name="Rounded Rectangle 11"/>
          <p:cNvSpPr/>
          <p:nvPr/>
        </p:nvSpPr>
        <p:spPr>
          <a:xfrm>
            <a:off x="2540484" y="4768787"/>
            <a:ext cx="1516612" cy="89664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Resize the images (50% Reduction)</a:t>
            </a:r>
            <a:endParaRPr lang="en-IN" sz="1200" dirty="0">
              <a:solidFill>
                <a:schemeClr val="bg2">
                  <a:lumMod val="50000"/>
                </a:schemeClr>
              </a:solidFill>
            </a:endParaRPr>
          </a:p>
        </p:txBody>
      </p:sp>
      <p:sp>
        <p:nvSpPr>
          <p:cNvPr id="13" name="Rounded Rectangle 12"/>
          <p:cNvSpPr/>
          <p:nvPr/>
        </p:nvSpPr>
        <p:spPr>
          <a:xfrm>
            <a:off x="9260264" y="4421122"/>
            <a:ext cx="1281353" cy="77158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Predictions</a:t>
            </a:r>
            <a:endParaRPr lang="en-IN" sz="1200" dirty="0">
              <a:solidFill>
                <a:schemeClr val="bg2">
                  <a:lumMod val="50000"/>
                </a:schemeClr>
              </a:solidFill>
            </a:endParaRPr>
          </a:p>
        </p:txBody>
      </p:sp>
      <p:sp>
        <p:nvSpPr>
          <p:cNvPr id="14" name="Rounded Rectangle 13"/>
          <p:cNvSpPr/>
          <p:nvPr/>
        </p:nvSpPr>
        <p:spPr>
          <a:xfrm>
            <a:off x="9260264" y="5501273"/>
            <a:ext cx="1281353" cy="7012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Final Submission</a:t>
            </a:r>
            <a:endParaRPr lang="en-IN" sz="1200" dirty="0">
              <a:solidFill>
                <a:schemeClr val="bg2">
                  <a:lumMod val="50000"/>
                </a:schemeClr>
              </a:solidFill>
            </a:endParaRPr>
          </a:p>
        </p:txBody>
      </p:sp>
      <p:sp>
        <p:nvSpPr>
          <p:cNvPr id="16" name="Rounded Rectangle 15"/>
          <p:cNvSpPr/>
          <p:nvPr/>
        </p:nvSpPr>
        <p:spPr>
          <a:xfrm>
            <a:off x="4752503" y="1900972"/>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Train-Test Split (Stratified and Random)</a:t>
            </a:r>
            <a:endParaRPr lang="en-IN" sz="1200" dirty="0">
              <a:solidFill>
                <a:schemeClr val="bg2">
                  <a:lumMod val="50000"/>
                </a:schemeClr>
              </a:solidFill>
            </a:endParaRPr>
          </a:p>
        </p:txBody>
      </p:sp>
      <p:sp>
        <p:nvSpPr>
          <p:cNvPr id="17" name="Rounded Rectangle 16"/>
          <p:cNvSpPr/>
          <p:nvPr/>
        </p:nvSpPr>
        <p:spPr>
          <a:xfrm>
            <a:off x="6183287" y="1083070"/>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Training Images</a:t>
            </a:r>
            <a:endParaRPr lang="en-IN" sz="1200" dirty="0">
              <a:solidFill>
                <a:schemeClr val="bg2">
                  <a:lumMod val="50000"/>
                </a:schemeClr>
              </a:solidFill>
            </a:endParaRPr>
          </a:p>
        </p:txBody>
      </p:sp>
      <p:sp>
        <p:nvSpPr>
          <p:cNvPr id="18" name="Rounded Rectangle 17"/>
          <p:cNvSpPr/>
          <p:nvPr/>
        </p:nvSpPr>
        <p:spPr>
          <a:xfrm>
            <a:off x="7782011" y="2667708"/>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YOLOV5 file format</a:t>
            </a:r>
            <a:endParaRPr lang="en-IN" sz="1200" dirty="0">
              <a:solidFill>
                <a:schemeClr val="bg2">
                  <a:lumMod val="50000"/>
                </a:schemeClr>
              </a:solidFill>
            </a:endParaRPr>
          </a:p>
        </p:txBody>
      </p:sp>
      <p:sp>
        <p:nvSpPr>
          <p:cNvPr id="19" name="Rounded Rectangle 18"/>
          <p:cNvSpPr/>
          <p:nvPr/>
        </p:nvSpPr>
        <p:spPr>
          <a:xfrm>
            <a:off x="6218055" y="2666231"/>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Validation Images </a:t>
            </a:r>
            <a:endParaRPr lang="en-IN" sz="1200" dirty="0">
              <a:solidFill>
                <a:schemeClr val="bg2">
                  <a:lumMod val="50000"/>
                </a:schemeClr>
              </a:solidFill>
            </a:endParaRPr>
          </a:p>
        </p:txBody>
      </p:sp>
      <p:cxnSp>
        <p:nvCxnSpPr>
          <p:cNvPr id="21" name="Elbow Connector 20"/>
          <p:cNvCxnSpPr>
            <a:stCxn id="5" idx="3"/>
            <a:endCxn id="6" idx="1"/>
          </p:cNvCxnSpPr>
          <p:nvPr/>
        </p:nvCxnSpPr>
        <p:spPr>
          <a:xfrm flipV="1">
            <a:off x="1538796" y="2268244"/>
            <a:ext cx="218968" cy="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6" idx="3"/>
            <a:endCxn id="7" idx="1"/>
          </p:cNvCxnSpPr>
          <p:nvPr/>
        </p:nvCxnSpPr>
        <p:spPr>
          <a:xfrm>
            <a:off x="3039117" y="2268244"/>
            <a:ext cx="218968" cy="277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3"/>
            <a:endCxn id="16" idx="1"/>
          </p:cNvCxnSpPr>
          <p:nvPr/>
        </p:nvCxnSpPr>
        <p:spPr>
          <a:xfrm>
            <a:off x="4539438" y="2296030"/>
            <a:ext cx="213065"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6" idx="3"/>
            <a:endCxn id="17" idx="1"/>
          </p:cNvCxnSpPr>
          <p:nvPr/>
        </p:nvCxnSpPr>
        <p:spPr>
          <a:xfrm flipV="1">
            <a:off x="6033856" y="1478128"/>
            <a:ext cx="149431" cy="8179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6" idx="3"/>
            <a:endCxn id="19" idx="1"/>
          </p:cNvCxnSpPr>
          <p:nvPr/>
        </p:nvCxnSpPr>
        <p:spPr>
          <a:xfrm>
            <a:off x="6033856" y="2296030"/>
            <a:ext cx="184199" cy="7652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7" idx="3"/>
            <a:endCxn id="8" idx="1"/>
          </p:cNvCxnSpPr>
          <p:nvPr/>
        </p:nvCxnSpPr>
        <p:spPr>
          <a:xfrm>
            <a:off x="7464640" y="1478128"/>
            <a:ext cx="282603" cy="14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9" idx="3"/>
            <a:endCxn id="18" idx="1"/>
          </p:cNvCxnSpPr>
          <p:nvPr/>
        </p:nvCxnSpPr>
        <p:spPr>
          <a:xfrm>
            <a:off x="7499408" y="3061289"/>
            <a:ext cx="282603" cy="14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endCxn id="9" idx="0"/>
          </p:cNvCxnSpPr>
          <p:nvPr/>
        </p:nvCxnSpPr>
        <p:spPr>
          <a:xfrm>
            <a:off x="9028596" y="1444547"/>
            <a:ext cx="859645" cy="42863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8" idx="3"/>
            <a:endCxn id="9" idx="2"/>
          </p:cNvCxnSpPr>
          <p:nvPr/>
        </p:nvCxnSpPr>
        <p:spPr>
          <a:xfrm flipV="1">
            <a:off x="9063364" y="2663302"/>
            <a:ext cx="824877" cy="3994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9" idx="3"/>
            <a:endCxn id="10" idx="3"/>
          </p:cNvCxnSpPr>
          <p:nvPr/>
        </p:nvCxnSpPr>
        <p:spPr>
          <a:xfrm>
            <a:off x="10528917" y="2268244"/>
            <a:ext cx="12700" cy="14566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1" idx="3"/>
            <a:endCxn id="12" idx="1"/>
          </p:cNvCxnSpPr>
          <p:nvPr/>
        </p:nvCxnSpPr>
        <p:spPr>
          <a:xfrm flipV="1">
            <a:off x="1538796" y="5217110"/>
            <a:ext cx="100168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2" idx="3"/>
            <a:endCxn id="10" idx="1"/>
          </p:cNvCxnSpPr>
          <p:nvPr/>
        </p:nvCxnSpPr>
        <p:spPr>
          <a:xfrm flipV="1">
            <a:off x="4057096" y="3724922"/>
            <a:ext cx="5190468" cy="1492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0" idx="2"/>
            <a:endCxn id="13" idx="0"/>
          </p:cNvCxnSpPr>
          <p:nvPr/>
        </p:nvCxnSpPr>
        <p:spPr>
          <a:xfrm rot="16200000" flipH="1">
            <a:off x="9739211" y="4259392"/>
            <a:ext cx="31076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3" idx="2"/>
            <a:endCxn id="14" idx="0"/>
          </p:cNvCxnSpPr>
          <p:nvPr/>
        </p:nvCxnSpPr>
        <p:spPr>
          <a:xfrm rot="5400000">
            <a:off x="9746657" y="5346989"/>
            <a:ext cx="30856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262611" y="3178944"/>
            <a:ext cx="1281353" cy="79011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bg2">
                    <a:lumMod val="50000"/>
                  </a:schemeClr>
                </a:solidFill>
              </a:rPr>
              <a:t>Manual Data Clearing</a:t>
            </a:r>
            <a:endParaRPr lang="en-IN" sz="1200" dirty="0">
              <a:solidFill>
                <a:schemeClr val="bg2">
                  <a:lumMod val="50000"/>
                </a:schemeClr>
              </a:solidFill>
            </a:endParaRPr>
          </a:p>
        </p:txBody>
      </p:sp>
      <p:cxnSp>
        <p:nvCxnSpPr>
          <p:cNvPr id="53" name="Elbow Connector 52"/>
          <p:cNvCxnSpPr>
            <a:stCxn id="51" idx="0"/>
            <a:endCxn id="5" idx="2"/>
          </p:cNvCxnSpPr>
          <p:nvPr/>
        </p:nvCxnSpPr>
        <p:spPr>
          <a:xfrm rot="16200000" flipV="1">
            <a:off x="642885" y="2918541"/>
            <a:ext cx="515639" cy="5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371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Challenges faced in data preparation</a:t>
            </a: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6</a:t>
            </a:fld>
            <a:endParaRPr lang="en-US" noProof="0" dirty="0"/>
          </a:p>
        </p:txBody>
      </p:sp>
      <p:sp>
        <p:nvSpPr>
          <p:cNvPr id="4" name="Text Placeholder 3"/>
          <p:cNvSpPr>
            <a:spLocks noGrp="1"/>
          </p:cNvSpPr>
          <p:nvPr>
            <p:ph type="body" sz="quarter" idx="32"/>
          </p:nvPr>
        </p:nvSpPr>
        <p:spPr/>
        <p:txBody>
          <a:bodyPr/>
          <a:lstStyle/>
          <a:p>
            <a:r>
              <a:rPr lang="en-IN" dirty="0" smtClean="0"/>
              <a:t>Data preparation and its challenges and how did we solved those</a:t>
            </a:r>
            <a:endParaRPr lang="en-IN" dirty="0"/>
          </a:p>
        </p:txBody>
      </p:sp>
      <p:sp>
        <p:nvSpPr>
          <p:cNvPr id="5" name="TextBox 4"/>
          <p:cNvSpPr txBox="1"/>
          <p:nvPr/>
        </p:nvSpPr>
        <p:spPr>
          <a:xfrm>
            <a:off x="431800" y="1512000"/>
            <a:ext cx="11570810" cy="3693319"/>
          </a:xfrm>
          <a:prstGeom prst="rect">
            <a:avLst/>
          </a:prstGeom>
          <a:noFill/>
        </p:spPr>
        <p:txBody>
          <a:bodyPr wrap="square" rtlCol="0">
            <a:spAutoFit/>
          </a:bodyPr>
          <a:lstStyle/>
          <a:p>
            <a:pPr marL="342900" indent="-342900">
              <a:buAutoNum type="arabicPeriod"/>
            </a:pPr>
            <a:r>
              <a:rPr lang="en-IN" b="1" dirty="0" smtClean="0"/>
              <a:t>Wrongly labelled data</a:t>
            </a:r>
            <a:r>
              <a:rPr lang="en-IN" dirty="0" smtClean="0"/>
              <a:t> - As described in slide 3, we have </a:t>
            </a:r>
            <a:r>
              <a:rPr lang="en-IN" b="1" dirty="0" smtClean="0"/>
              <a:t>manually removed wrongly annotated class data</a:t>
            </a:r>
            <a:r>
              <a:rPr lang="en-IN" dirty="0" smtClean="0"/>
              <a:t>.</a:t>
            </a:r>
          </a:p>
          <a:p>
            <a:pPr marL="342900" indent="-342900">
              <a:buAutoNum type="arabicPeriod"/>
            </a:pPr>
            <a:r>
              <a:rPr lang="en-IN" b="1" dirty="0" smtClean="0"/>
              <a:t>Multiple labels </a:t>
            </a:r>
            <a:r>
              <a:rPr lang="en-IN" dirty="0" smtClean="0"/>
              <a:t>– To further clean the data and </a:t>
            </a:r>
            <a:r>
              <a:rPr lang="en-IN" b="1" dirty="0" smtClean="0"/>
              <a:t>avoid model confusion </a:t>
            </a:r>
            <a:r>
              <a:rPr lang="en-IN" dirty="0" smtClean="0"/>
              <a:t>to predict multiple bounding boxes, we removed multiple bounding boxes data in training set as show in slide </a:t>
            </a:r>
          </a:p>
          <a:p>
            <a:pPr marL="342900" indent="-342900">
              <a:buAutoNum type="arabicPeriod"/>
            </a:pPr>
            <a:r>
              <a:rPr lang="en-IN" b="1" dirty="0" smtClean="0"/>
              <a:t>Class imbalance: </a:t>
            </a:r>
            <a:r>
              <a:rPr lang="en-IN" dirty="0" smtClean="0"/>
              <a:t>We did </a:t>
            </a:r>
            <a:r>
              <a:rPr lang="en-IN" b="1" dirty="0" smtClean="0"/>
              <a:t>custom stratified split for training and validation </a:t>
            </a:r>
            <a:r>
              <a:rPr lang="en-IN" dirty="0" smtClean="0"/>
              <a:t>to make sure we have proper distribution while training. We did tried to apply class weights but there was no significant gain.</a:t>
            </a:r>
          </a:p>
          <a:p>
            <a:pPr marL="342900" indent="-342900">
              <a:buAutoNum type="arabicPeriod"/>
            </a:pPr>
            <a:r>
              <a:rPr lang="en-IN" b="1" dirty="0" smtClean="0"/>
              <a:t>Bounding Box improvement:</a:t>
            </a:r>
            <a:r>
              <a:rPr lang="en-IN" dirty="0" smtClean="0"/>
              <a:t> We have created a custom bounding box functions to solve bounding box going outside the image.</a:t>
            </a:r>
          </a:p>
          <a:p>
            <a:pPr marL="342900" indent="-342900">
              <a:buAutoNum type="arabicPeriod"/>
            </a:pPr>
            <a:r>
              <a:rPr lang="en-IN" b="1" dirty="0" smtClean="0"/>
              <a:t>Final image size adjustment: </a:t>
            </a:r>
            <a:r>
              <a:rPr lang="en-IN" dirty="0" smtClean="0"/>
              <a:t>on larger image, if we multiply bounding box by 2 then we are increasing bounding box size by </a:t>
            </a:r>
            <a:r>
              <a:rPr lang="en-IN" b="1" dirty="0" smtClean="0"/>
              <a:t>factor of 2 </a:t>
            </a:r>
            <a:r>
              <a:rPr lang="en-IN" dirty="0" smtClean="0"/>
              <a:t>which may create </a:t>
            </a:r>
            <a:r>
              <a:rPr lang="en-IN" b="1" dirty="0" smtClean="0"/>
              <a:t>bad training data</a:t>
            </a:r>
            <a:r>
              <a:rPr lang="en-IN" dirty="0" smtClean="0"/>
              <a:t>. To solve this challenge, we reduced the size of the </a:t>
            </a:r>
            <a:r>
              <a:rPr lang="en-IN" b="1" dirty="0" smtClean="0"/>
              <a:t>image by 50%</a:t>
            </a:r>
          </a:p>
          <a:p>
            <a:endParaRPr lang="en-IN" dirty="0" smtClean="0"/>
          </a:p>
          <a:p>
            <a:r>
              <a:rPr lang="en-IN" dirty="0" smtClean="0"/>
              <a:t>	</a:t>
            </a:r>
          </a:p>
        </p:txBody>
      </p:sp>
    </p:spTree>
    <p:extLst>
      <p:ext uri="{BB962C8B-B14F-4D97-AF65-F5344CB8AC3E}">
        <p14:creationId xmlns:p14="http://schemas.microsoft.com/office/powerpoint/2010/main" val="20828460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to make the process more scalable</a:t>
            </a:r>
            <a:endParaRPr lang="en-IN" dirty="0"/>
          </a:p>
        </p:txBody>
      </p:sp>
      <p:sp>
        <p:nvSpPr>
          <p:cNvPr id="3" name="Slide Number Placeholder 2"/>
          <p:cNvSpPr>
            <a:spLocks noGrp="1"/>
          </p:cNvSpPr>
          <p:nvPr>
            <p:ph type="sldNum" sz="quarter" idx="11"/>
          </p:nvPr>
        </p:nvSpPr>
        <p:spPr>
          <a:xfrm>
            <a:off x="11772000" y="6072391"/>
            <a:ext cx="420000" cy="421200"/>
          </a:xfrm>
        </p:spPr>
        <p:txBody>
          <a:bodyPr/>
          <a:lstStyle/>
          <a:p>
            <a:fld id="{4B73C415-D670-4716-A5EC-CC4D52CA2BAC}" type="slidenum">
              <a:rPr lang="en-US" noProof="0" smtClean="0"/>
              <a:pPr/>
              <a:t>7</a:t>
            </a:fld>
            <a:endParaRPr lang="en-US" noProof="0" dirty="0"/>
          </a:p>
        </p:txBody>
      </p:sp>
      <p:sp>
        <p:nvSpPr>
          <p:cNvPr id="4" name="Text Placeholder 3"/>
          <p:cNvSpPr>
            <a:spLocks noGrp="1"/>
          </p:cNvSpPr>
          <p:nvPr>
            <p:ph type="body" sz="quarter" idx="32"/>
          </p:nvPr>
        </p:nvSpPr>
        <p:spPr/>
        <p:txBody>
          <a:bodyPr/>
          <a:lstStyle/>
          <a:p>
            <a:r>
              <a:rPr lang="en-IN" dirty="0"/>
              <a:t>Describe how you would make your solution more scalable</a:t>
            </a:r>
          </a:p>
        </p:txBody>
      </p:sp>
      <p:sp>
        <p:nvSpPr>
          <p:cNvPr id="5" name="Text Placeholder 2">
            <a:extLst>
              <a:ext uri="{FF2B5EF4-FFF2-40B4-BE49-F238E27FC236}">
                <a16:creationId xmlns="" xmlns:a16="http://schemas.microsoft.com/office/drawing/2014/main" id="{498972A2-6CA7-4004-B499-2828DE6F4C96}"/>
              </a:ext>
            </a:extLst>
          </p:cNvPr>
          <p:cNvSpPr txBox="1">
            <a:spLocks/>
          </p:cNvSpPr>
          <p:nvPr/>
        </p:nvSpPr>
        <p:spPr>
          <a:xfrm>
            <a:off x="431800" y="1512000"/>
            <a:ext cx="5472000" cy="455122"/>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Training Data Annotation scalability</a:t>
            </a:r>
            <a:endParaRPr lang="en-US" b="1" dirty="0"/>
          </a:p>
        </p:txBody>
      </p:sp>
      <p:sp>
        <p:nvSpPr>
          <p:cNvPr id="6" name="Content Placeholder 3">
            <a:extLst>
              <a:ext uri="{FF2B5EF4-FFF2-40B4-BE49-F238E27FC236}">
                <a16:creationId xmlns="" xmlns:a16="http://schemas.microsoft.com/office/drawing/2014/main" id="{EB9EACD0-6CBC-4E24-A0A1-D81FC464DF8A}"/>
              </a:ext>
            </a:extLst>
          </p:cNvPr>
          <p:cNvSpPr txBox="1">
            <a:spLocks/>
          </p:cNvSpPr>
          <p:nvPr/>
        </p:nvSpPr>
        <p:spPr>
          <a:xfrm>
            <a:off x="353380" y="1838009"/>
            <a:ext cx="5472000" cy="1908369"/>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400" b="1" dirty="0" smtClean="0"/>
              <a:t>Active learning</a:t>
            </a:r>
            <a:r>
              <a:rPr lang="en-US" sz="1400" dirty="0" smtClean="0"/>
              <a:t> can help annotate required images which can produce better models. (</a:t>
            </a:r>
            <a:r>
              <a:rPr lang="en-US" sz="1400" dirty="0" smtClean="0">
                <a:hlinkClick r:id="rId2"/>
              </a:rPr>
              <a:t>Reference</a:t>
            </a:r>
            <a:r>
              <a:rPr lang="en-US" sz="1400" dirty="0" smtClean="0"/>
              <a:t>)</a:t>
            </a:r>
          </a:p>
          <a:p>
            <a:pPr lvl="1"/>
            <a:r>
              <a:rPr lang="en-US" sz="1400" dirty="0" smtClean="0"/>
              <a:t>A good </a:t>
            </a:r>
            <a:r>
              <a:rPr lang="en-US" sz="1400" b="1" dirty="0" smtClean="0"/>
              <a:t>high precision baseline model </a:t>
            </a:r>
            <a:r>
              <a:rPr lang="en-US" sz="1400" dirty="0" smtClean="0"/>
              <a:t>can help annotate images at large scale with good confidence, we can only look for images with low confidence to be annotated. </a:t>
            </a:r>
          </a:p>
          <a:p>
            <a:pPr lvl="1"/>
            <a:r>
              <a:rPr lang="en-US" sz="1400" dirty="0" err="1" smtClean="0"/>
              <a:t>Crowdsoursing</a:t>
            </a:r>
            <a:r>
              <a:rPr lang="en-US" sz="1400" dirty="0" smtClean="0"/>
              <a:t> platform can make annotation much more scalable.</a:t>
            </a:r>
            <a:endParaRPr lang="en-US" sz="1400" dirty="0"/>
          </a:p>
        </p:txBody>
      </p:sp>
      <p:sp>
        <p:nvSpPr>
          <p:cNvPr id="7" name="Text Placeholder 4">
            <a:extLst>
              <a:ext uri="{FF2B5EF4-FFF2-40B4-BE49-F238E27FC236}">
                <a16:creationId xmlns="" xmlns:a16="http://schemas.microsoft.com/office/drawing/2014/main" id="{C57F63FE-3B6C-47EC-8AB1-F9478EA4F9A4}"/>
              </a:ext>
            </a:extLst>
          </p:cNvPr>
          <p:cNvSpPr txBox="1">
            <a:spLocks/>
          </p:cNvSpPr>
          <p:nvPr/>
        </p:nvSpPr>
        <p:spPr>
          <a:xfrm>
            <a:off x="6312500" y="1512000"/>
            <a:ext cx="5459300" cy="455122"/>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Training Infrastructure scalability</a:t>
            </a:r>
            <a:endParaRPr lang="en-US" b="1" dirty="0"/>
          </a:p>
        </p:txBody>
      </p:sp>
      <p:sp>
        <p:nvSpPr>
          <p:cNvPr id="8" name="Content Placeholder 5">
            <a:extLst>
              <a:ext uri="{FF2B5EF4-FFF2-40B4-BE49-F238E27FC236}">
                <a16:creationId xmlns="" xmlns:a16="http://schemas.microsoft.com/office/drawing/2014/main" id="{48CDD73D-7C2C-40BB-AE73-DED62B7377F6}"/>
              </a:ext>
            </a:extLst>
          </p:cNvPr>
          <p:cNvSpPr txBox="1">
            <a:spLocks/>
          </p:cNvSpPr>
          <p:nvPr/>
        </p:nvSpPr>
        <p:spPr>
          <a:xfrm>
            <a:off x="6299800" y="2068827"/>
            <a:ext cx="5472000" cy="1908369"/>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400" dirty="0" smtClean="0"/>
              <a:t>Training infra scalability depends on the </a:t>
            </a:r>
            <a:r>
              <a:rPr lang="en-US" sz="1400" b="1" dirty="0" smtClean="0"/>
              <a:t>bottleneck of the process</a:t>
            </a:r>
            <a:r>
              <a:rPr lang="en-US" sz="1400" dirty="0" smtClean="0"/>
              <a:t>. We can run </a:t>
            </a:r>
            <a:r>
              <a:rPr lang="en-US" sz="1400" b="1" dirty="0" smtClean="0"/>
              <a:t>TF profiler </a:t>
            </a:r>
            <a:r>
              <a:rPr lang="en-US" sz="1400" dirty="0" smtClean="0"/>
              <a:t>to understand bottlenecks and act on the same.</a:t>
            </a:r>
          </a:p>
          <a:p>
            <a:pPr lvl="1"/>
            <a:r>
              <a:rPr lang="en-US" sz="1400" dirty="0" smtClean="0"/>
              <a:t>Based on the analysis, we can perform </a:t>
            </a:r>
            <a:r>
              <a:rPr lang="en-US" sz="1400" b="1" dirty="0" smtClean="0"/>
              <a:t>data or model distribution strategy </a:t>
            </a:r>
            <a:r>
              <a:rPr lang="en-US" sz="1400" dirty="0" smtClean="0"/>
              <a:t>to scale the training</a:t>
            </a:r>
            <a:r>
              <a:rPr lang="en-US" dirty="0" smtClean="0"/>
              <a:t>, </a:t>
            </a:r>
            <a:r>
              <a:rPr lang="en-IN" sz="1400" dirty="0" smtClean="0"/>
              <a:t>auto-scaling, </a:t>
            </a:r>
            <a:r>
              <a:rPr lang="en-IN" sz="1400" dirty="0"/>
              <a:t>data </a:t>
            </a:r>
            <a:r>
              <a:rPr lang="en-IN" sz="1400" dirty="0" smtClean="0"/>
              <a:t>pipeline etc.</a:t>
            </a:r>
            <a:endParaRPr lang="en-US" sz="1400" dirty="0"/>
          </a:p>
        </p:txBody>
      </p:sp>
      <p:sp>
        <p:nvSpPr>
          <p:cNvPr id="9" name="Slide Number Placeholder 6">
            <a:extLst>
              <a:ext uri="{FF2B5EF4-FFF2-40B4-BE49-F238E27FC236}">
                <a16:creationId xmlns="" xmlns:a16="http://schemas.microsoft.com/office/drawing/2014/main" id="{A24A397D-62A9-44C3-986F-8353C53D6801}"/>
              </a:ext>
            </a:extLst>
          </p:cNvPr>
          <p:cNvSpPr txBox="1">
            <a:spLocks/>
          </p:cNvSpPr>
          <p:nvPr/>
        </p:nvSpPr>
        <p:spPr>
          <a:xfrm>
            <a:off x="11771800" y="5930366"/>
            <a:ext cx="420000" cy="421200"/>
          </a:xfrm>
          <a:prstGeom prst="rect">
            <a:avLst/>
          </a:prstGeom>
          <a:solidFill>
            <a:schemeClr val="bg1">
              <a:lumMod val="95000"/>
            </a:schemeClr>
          </a:solidFill>
          <a:ln w="6350">
            <a:noFill/>
          </a:ln>
        </p:spPr>
        <p:txBody>
          <a:bodyPr vert="horz" lIns="0" tIns="0" rIns="0" bIns="0" rtlCol="0" anchor="ctr"/>
          <a:lstStyle>
            <a:defPPr>
              <a:defRPr lang="en-US"/>
            </a:defPPr>
            <a:lvl1pPr marL="0" algn="ctr" defTabSz="914400" rtl="0" eaLnBrk="1" latinLnBrk="0" hangingPunct="1">
              <a:defRPr sz="1200" b="0" i="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B73C415-D670-4716-A5EC-CC4D52CA2BAC}" type="slidenum">
              <a:rPr lang="en-US" smtClean="0"/>
              <a:pPr/>
              <a:t>7</a:t>
            </a:fld>
            <a:endParaRPr lang="en-US" dirty="0"/>
          </a:p>
        </p:txBody>
      </p:sp>
      <p:sp>
        <p:nvSpPr>
          <p:cNvPr id="10" name="Text Placeholder 2">
            <a:extLst>
              <a:ext uri="{FF2B5EF4-FFF2-40B4-BE49-F238E27FC236}">
                <a16:creationId xmlns="" xmlns:a16="http://schemas.microsoft.com/office/drawing/2014/main" id="{498972A2-6CA7-4004-B499-2828DE6F4C96}"/>
              </a:ext>
            </a:extLst>
          </p:cNvPr>
          <p:cNvSpPr txBox="1">
            <a:spLocks/>
          </p:cNvSpPr>
          <p:nvPr/>
        </p:nvSpPr>
        <p:spPr>
          <a:xfrm>
            <a:off x="353380" y="3785929"/>
            <a:ext cx="5472000" cy="455122"/>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smtClean="0"/>
              <a:t>MLOps</a:t>
            </a:r>
            <a:r>
              <a:rPr lang="en-US" b="1" dirty="0" smtClean="0"/>
              <a:t> Scalability – CI and CD</a:t>
            </a:r>
            <a:endParaRPr lang="en-US" b="1" dirty="0"/>
          </a:p>
        </p:txBody>
      </p:sp>
      <p:sp>
        <p:nvSpPr>
          <p:cNvPr id="11" name="Content Placeholder 3">
            <a:extLst>
              <a:ext uri="{FF2B5EF4-FFF2-40B4-BE49-F238E27FC236}">
                <a16:creationId xmlns="" xmlns:a16="http://schemas.microsoft.com/office/drawing/2014/main" id="{EB9EACD0-6CBC-4E24-A0A1-D81FC464DF8A}"/>
              </a:ext>
            </a:extLst>
          </p:cNvPr>
          <p:cNvSpPr txBox="1">
            <a:spLocks/>
          </p:cNvSpPr>
          <p:nvPr/>
        </p:nvSpPr>
        <p:spPr>
          <a:xfrm>
            <a:off x="353380" y="4342756"/>
            <a:ext cx="5472000" cy="1908369"/>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400" dirty="0" smtClean="0"/>
              <a:t>Tools like </a:t>
            </a:r>
            <a:r>
              <a:rPr lang="en-US" sz="1400" b="1" dirty="0" smtClean="0"/>
              <a:t>W&amp;B</a:t>
            </a:r>
            <a:r>
              <a:rPr lang="en-US" sz="1400" dirty="0" smtClean="0"/>
              <a:t> for experiment tracking, Incoming ETL pipeline data anomaly, Error analysis, GPU/CPU utilization </a:t>
            </a:r>
            <a:r>
              <a:rPr lang="en-US" sz="1400" dirty="0" err="1" smtClean="0"/>
              <a:t>etc</a:t>
            </a:r>
            <a:r>
              <a:rPr lang="en-US" sz="1400" dirty="0" smtClean="0"/>
              <a:t> can be tracked.</a:t>
            </a:r>
          </a:p>
          <a:p>
            <a:pPr lvl="1"/>
            <a:r>
              <a:rPr lang="en-US" sz="1400" dirty="0" smtClean="0"/>
              <a:t>Custom pipeline can be made for </a:t>
            </a:r>
            <a:r>
              <a:rPr lang="en-US" sz="1400" b="1" dirty="0" smtClean="0"/>
              <a:t>ETL, code deployment, auto training and deployment</a:t>
            </a:r>
            <a:r>
              <a:rPr lang="en-US" sz="1400" dirty="0" smtClean="0"/>
              <a:t>.</a:t>
            </a:r>
          </a:p>
          <a:p>
            <a:pPr lvl="1"/>
            <a:r>
              <a:rPr lang="en-US" sz="1400" b="1" dirty="0" smtClean="0"/>
              <a:t>Human in the loop </a:t>
            </a:r>
            <a:r>
              <a:rPr lang="en-US" sz="1400" dirty="0" smtClean="0"/>
              <a:t>process with </a:t>
            </a:r>
            <a:r>
              <a:rPr lang="en-US" sz="1400" dirty="0" err="1" smtClean="0"/>
              <a:t>MLOps</a:t>
            </a:r>
            <a:r>
              <a:rPr lang="en-US" sz="1400" dirty="0" smtClean="0"/>
              <a:t> can scale the training and accuracy.</a:t>
            </a:r>
          </a:p>
        </p:txBody>
      </p:sp>
      <p:sp>
        <p:nvSpPr>
          <p:cNvPr id="12" name="Text Placeholder 4">
            <a:extLst>
              <a:ext uri="{FF2B5EF4-FFF2-40B4-BE49-F238E27FC236}">
                <a16:creationId xmlns="" xmlns:a16="http://schemas.microsoft.com/office/drawing/2014/main" id="{C57F63FE-3B6C-47EC-8AB1-F9478EA4F9A4}"/>
              </a:ext>
            </a:extLst>
          </p:cNvPr>
          <p:cNvSpPr txBox="1">
            <a:spLocks/>
          </p:cNvSpPr>
          <p:nvPr/>
        </p:nvSpPr>
        <p:spPr>
          <a:xfrm>
            <a:off x="6234080" y="3785929"/>
            <a:ext cx="5459300" cy="455122"/>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Inference Scalability</a:t>
            </a:r>
            <a:endParaRPr lang="en-US" b="1" dirty="0"/>
          </a:p>
        </p:txBody>
      </p:sp>
      <p:sp>
        <p:nvSpPr>
          <p:cNvPr id="13" name="Content Placeholder 5">
            <a:extLst>
              <a:ext uri="{FF2B5EF4-FFF2-40B4-BE49-F238E27FC236}">
                <a16:creationId xmlns="" xmlns:a16="http://schemas.microsoft.com/office/drawing/2014/main" id="{48CDD73D-7C2C-40BB-AE73-DED62B7377F6}"/>
              </a:ext>
            </a:extLst>
          </p:cNvPr>
          <p:cNvSpPr txBox="1">
            <a:spLocks/>
          </p:cNvSpPr>
          <p:nvPr/>
        </p:nvSpPr>
        <p:spPr>
          <a:xfrm>
            <a:off x="6221380" y="4342756"/>
            <a:ext cx="5472000" cy="1908369"/>
          </a:xfrm>
          <a:prstGeom prst="rect">
            <a:avLst/>
          </a:prstGeom>
        </p:spPr>
        <p:txBody>
          <a:bodyPr/>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400" dirty="0" smtClean="0"/>
              <a:t>We can reduce the size of the model by </a:t>
            </a:r>
            <a:r>
              <a:rPr lang="en-US" sz="1400" b="1" dirty="0" smtClean="0"/>
              <a:t>quantization process to improve inference speed</a:t>
            </a:r>
            <a:r>
              <a:rPr lang="en-US" sz="1400" dirty="0" smtClean="0"/>
              <a:t>.</a:t>
            </a:r>
          </a:p>
          <a:p>
            <a:pPr lvl="1"/>
            <a:r>
              <a:rPr lang="en-US" sz="1400" dirty="0" smtClean="0"/>
              <a:t>We can convert the models into formats like </a:t>
            </a:r>
            <a:r>
              <a:rPr lang="en-US" sz="1400" b="1" dirty="0" err="1" smtClean="0"/>
              <a:t>TFLite</a:t>
            </a:r>
            <a:r>
              <a:rPr lang="en-US" sz="1400" dirty="0" smtClean="0"/>
              <a:t> to deploy on edge devices.</a:t>
            </a:r>
            <a:endParaRPr lang="en-US" sz="1400" dirty="0"/>
          </a:p>
        </p:txBody>
      </p:sp>
      <p:cxnSp>
        <p:nvCxnSpPr>
          <p:cNvPr id="15" name="Straight Connector 14"/>
          <p:cNvCxnSpPr/>
          <p:nvPr/>
        </p:nvCxnSpPr>
        <p:spPr>
          <a:xfrm>
            <a:off x="177553" y="3737500"/>
            <a:ext cx="11833934" cy="88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101557" y="1456780"/>
            <a:ext cx="6280" cy="498356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049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7D1F8E-48FE-488B-A9FF-5984CD8E40B3}"/>
              </a:ext>
            </a:extLst>
          </p:cNvPr>
          <p:cNvSpPr>
            <a:spLocks noGrp="1"/>
          </p:cNvSpPr>
          <p:nvPr>
            <p:ph type="title"/>
          </p:nvPr>
        </p:nvSpPr>
        <p:spPr/>
        <p:txBody>
          <a:bodyPr/>
          <a:lstStyle/>
          <a:p>
            <a:r>
              <a:rPr lang="en-US" dirty="0" smtClean="0"/>
              <a:t>Open Source Software List</a:t>
            </a:r>
            <a:endParaRPr lang="en-US" dirty="0"/>
          </a:p>
        </p:txBody>
      </p:sp>
      <p:sp>
        <p:nvSpPr>
          <p:cNvPr id="3" name="Content Placeholder 2">
            <a:extLst>
              <a:ext uri="{FF2B5EF4-FFF2-40B4-BE49-F238E27FC236}">
                <a16:creationId xmlns="" xmlns:a16="http://schemas.microsoft.com/office/drawing/2014/main" id="{65ADB5E6-B409-4DC6-A6BD-4CDB7349C1DD}"/>
              </a:ext>
            </a:extLst>
          </p:cNvPr>
          <p:cNvSpPr>
            <a:spLocks noGrp="1"/>
          </p:cNvSpPr>
          <p:nvPr>
            <p:ph sz="half" idx="1"/>
          </p:nvPr>
        </p:nvSpPr>
        <p:spPr/>
        <p:txBody>
          <a:bodyPr/>
          <a:lstStyle/>
          <a:p>
            <a:r>
              <a:rPr lang="en-US" dirty="0" smtClean="0"/>
              <a:t>List of open source software used</a:t>
            </a:r>
            <a:endParaRPr lang="en-US" dirty="0"/>
          </a:p>
        </p:txBody>
      </p:sp>
      <p:sp>
        <p:nvSpPr>
          <p:cNvPr id="5" name="Slide Number Placeholder 4">
            <a:extLst>
              <a:ext uri="{FF2B5EF4-FFF2-40B4-BE49-F238E27FC236}">
                <a16:creationId xmlns=""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8</a:t>
            </a:fld>
            <a:endParaRPr lang="en-US" dirty="0"/>
          </a:p>
        </p:txBody>
      </p:sp>
      <p:sp>
        <p:nvSpPr>
          <p:cNvPr id="13" name="TextBox 12"/>
          <p:cNvSpPr txBox="1"/>
          <p:nvPr/>
        </p:nvSpPr>
        <p:spPr>
          <a:xfrm>
            <a:off x="432000" y="1482571"/>
            <a:ext cx="184731" cy="369332"/>
          </a:xfrm>
          <a:prstGeom prst="rect">
            <a:avLst/>
          </a:prstGeom>
          <a:noFill/>
        </p:spPr>
        <p:txBody>
          <a:bodyPr wrap="none" rtlCol="0">
            <a:spAutoFit/>
          </a:bodyPr>
          <a:lstStyle/>
          <a:p>
            <a:endParaRPr lang="en-IN" dirty="0"/>
          </a:p>
        </p:txBody>
      </p:sp>
      <p:graphicFrame>
        <p:nvGraphicFramePr>
          <p:cNvPr id="27" name="Diagram 26"/>
          <p:cNvGraphicFramePr/>
          <p:nvPr>
            <p:extLst>
              <p:ext uri="{D42A27DB-BD31-4B8C-83A1-F6EECF244321}">
                <p14:modId xmlns:p14="http://schemas.microsoft.com/office/powerpoint/2010/main" val="3691458237"/>
              </p:ext>
            </p:extLst>
          </p:nvPr>
        </p:nvGraphicFramePr>
        <p:xfrm>
          <a:off x="381775" y="1659198"/>
          <a:ext cx="8797736" cy="402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0277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Development</a:t>
            </a:r>
            <a:endParaRPr lang="en-IN" dirty="0"/>
          </a:p>
        </p:txBody>
      </p:sp>
      <p:sp>
        <p:nvSpPr>
          <p:cNvPr id="3" name="Slide Number Placeholder 2"/>
          <p:cNvSpPr>
            <a:spLocks noGrp="1"/>
          </p:cNvSpPr>
          <p:nvPr>
            <p:ph type="sldNum" sz="quarter" idx="11"/>
          </p:nvPr>
        </p:nvSpPr>
        <p:spPr/>
        <p:txBody>
          <a:bodyPr/>
          <a:lstStyle/>
          <a:p>
            <a:fld id="{4B73C415-D670-4716-A5EC-CC4D52CA2BAC}" type="slidenum">
              <a:rPr lang="en-US" noProof="0" smtClean="0"/>
              <a:pPr/>
              <a:t>9</a:t>
            </a:fld>
            <a:endParaRPr lang="en-US" noProof="0" dirty="0"/>
          </a:p>
        </p:txBody>
      </p:sp>
      <p:sp>
        <p:nvSpPr>
          <p:cNvPr id="4" name="Text Placeholder 3"/>
          <p:cNvSpPr>
            <a:spLocks noGrp="1"/>
          </p:cNvSpPr>
          <p:nvPr>
            <p:ph type="body" sz="quarter" idx="32"/>
          </p:nvPr>
        </p:nvSpPr>
        <p:spPr/>
        <p:txBody>
          <a:bodyPr/>
          <a:lstStyle/>
          <a:p>
            <a:r>
              <a:rPr lang="en-IN" dirty="0"/>
              <a:t>Describe what you would want to try if you had more time / resources / data to resolve the problem</a:t>
            </a:r>
          </a:p>
        </p:txBody>
      </p:sp>
      <p:sp>
        <p:nvSpPr>
          <p:cNvPr id="5" name="TextBox 4"/>
          <p:cNvSpPr txBox="1"/>
          <p:nvPr/>
        </p:nvSpPr>
        <p:spPr>
          <a:xfrm>
            <a:off x="431800" y="1512000"/>
            <a:ext cx="11570810" cy="5109091"/>
          </a:xfrm>
          <a:prstGeom prst="rect">
            <a:avLst/>
          </a:prstGeom>
          <a:noFill/>
        </p:spPr>
        <p:txBody>
          <a:bodyPr wrap="square" rtlCol="0">
            <a:spAutoFit/>
          </a:bodyPr>
          <a:lstStyle/>
          <a:p>
            <a:pPr marL="342900" indent="-342900">
              <a:buAutoNum type="arabicPeriod"/>
            </a:pPr>
            <a:r>
              <a:rPr lang="en-IN" sz="1400" b="1" dirty="0" smtClean="0"/>
              <a:t>Labelling Process</a:t>
            </a:r>
            <a:r>
              <a:rPr lang="en-IN" sz="1400" dirty="0" smtClean="0"/>
              <a:t>: We can create an </a:t>
            </a:r>
            <a:r>
              <a:rPr lang="en-IN" sz="1400" b="1" dirty="0" smtClean="0"/>
              <a:t>annotation guideline </a:t>
            </a:r>
            <a:r>
              <a:rPr lang="en-IN" sz="1400" dirty="0" smtClean="0"/>
              <a:t>to create annotations for labellers to create annotation consistency.</a:t>
            </a:r>
          </a:p>
          <a:p>
            <a:pPr marL="342900" indent="-342900">
              <a:buAutoNum type="arabicPeriod"/>
            </a:pPr>
            <a:r>
              <a:rPr lang="en-IN" sz="1400" b="1" dirty="0" smtClean="0"/>
              <a:t>Labelling automation:</a:t>
            </a:r>
            <a:r>
              <a:rPr lang="en-IN" sz="1400" dirty="0" smtClean="0"/>
              <a:t> If we have millions of images, instead of labelling all of them we can apply </a:t>
            </a:r>
            <a:r>
              <a:rPr lang="en-IN" sz="1400" b="1" dirty="0" smtClean="0"/>
              <a:t>active learning</a:t>
            </a:r>
            <a:r>
              <a:rPr lang="en-IN" sz="1400" dirty="0" smtClean="0"/>
              <a:t> to annotate important images.</a:t>
            </a:r>
          </a:p>
          <a:p>
            <a:pPr marL="800100" lvl="1" indent="-342900">
              <a:buAutoNum type="arabicPeriod"/>
            </a:pPr>
            <a:r>
              <a:rPr lang="en-IN" sz="1400" dirty="0" smtClean="0"/>
              <a:t>We wanted to do </a:t>
            </a:r>
            <a:r>
              <a:rPr lang="en-IN" sz="1400" b="1" dirty="0" smtClean="0"/>
              <a:t>active learning by training a baseline model </a:t>
            </a:r>
            <a:r>
              <a:rPr lang="en-IN" sz="1400" dirty="0" smtClean="0"/>
              <a:t>and then predict on the training set, the images with lower confidence can be labelled or improved for further precision improvement, this will improve efficiency of the process and achieve more then 50% cost reduction. </a:t>
            </a:r>
          </a:p>
          <a:p>
            <a:pPr marL="342900" indent="-342900">
              <a:buAutoNum type="arabicPeriod"/>
            </a:pPr>
            <a:r>
              <a:rPr lang="en-IN" sz="1400" b="1" dirty="0" smtClean="0"/>
              <a:t>Prediction/Error Analysis:</a:t>
            </a:r>
            <a:r>
              <a:rPr lang="en-IN" sz="1400" dirty="0" smtClean="0"/>
              <a:t> To improve precision, the model can be producing </a:t>
            </a:r>
            <a:r>
              <a:rPr lang="en-IN" sz="1400" b="1" dirty="0" smtClean="0"/>
              <a:t>wrong classification, localization or both</a:t>
            </a:r>
            <a:r>
              <a:rPr lang="en-IN" sz="1400" dirty="0" smtClean="0"/>
              <a:t>. We wanted to create custom script to understand issues with prediction to improve precision value (Similar to below analysis)</a:t>
            </a:r>
          </a:p>
          <a:p>
            <a:pPr marL="342900" indent="-342900">
              <a:buAutoNum type="arabicPeriod"/>
            </a:pPr>
            <a:endParaRPr lang="en-IN" sz="1400" b="1" dirty="0" smtClean="0"/>
          </a:p>
          <a:p>
            <a:pPr marL="342900" indent="-342900">
              <a:buAutoNum type="arabicPeriod"/>
            </a:pPr>
            <a:endParaRPr lang="en-IN" sz="1400" b="1" dirty="0"/>
          </a:p>
          <a:p>
            <a:pPr marL="342900" indent="-342900">
              <a:buAutoNum type="arabicPeriod"/>
            </a:pPr>
            <a:endParaRPr lang="en-IN" sz="1400" b="1" dirty="0" smtClean="0"/>
          </a:p>
          <a:p>
            <a:pPr marL="342900" indent="-342900">
              <a:buAutoNum type="arabicPeriod"/>
            </a:pPr>
            <a:endParaRPr lang="en-IN" sz="1400" b="1" dirty="0"/>
          </a:p>
          <a:p>
            <a:pPr marL="342900" indent="-342900">
              <a:buAutoNum type="arabicPeriod"/>
            </a:pPr>
            <a:endParaRPr lang="en-IN" sz="1400" b="1" dirty="0" smtClean="0"/>
          </a:p>
          <a:p>
            <a:pPr marL="342900" indent="-342900">
              <a:buFontTx/>
              <a:buAutoNum type="arabicPeriod"/>
            </a:pPr>
            <a:endParaRPr lang="en-IN" sz="1400" b="1" dirty="0" smtClean="0"/>
          </a:p>
          <a:p>
            <a:pPr marL="342900" indent="-342900">
              <a:buFontTx/>
              <a:buAutoNum type="arabicPeriod"/>
            </a:pPr>
            <a:r>
              <a:rPr lang="en-IN" sz="1400" b="1" dirty="0" smtClean="0"/>
              <a:t>Long training:</a:t>
            </a:r>
            <a:r>
              <a:rPr lang="en-IN" sz="1400" dirty="0" smtClean="0"/>
              <a:t> Since </a:t>
            </a:r>
            <a:r>
              <a:rPr lang="en-IN" sz="1400" dirty="0"/>
              <a:t>we have used optimized hyper parameters, given good infrastructure we can run for </a:t>
            </a:r>
            <a:r>
              <a:rPr lang="en-IN" sz="1400" b="1" dirty="0"/>
              <a:t>larger epochs </a:t>
            </a:r>
            <a:r>
              <a:rPr lang="en-IN" sz="1400" dirty="0"/>
              <a:t>(more then 300) to improve on precision without overfitting</a:t>
            </a:r>
            <a:r>
              <a:rPr lang="en-IN" sz="1400" dirty="0" smtClean="0"/>
              <a:t>.</a:t>
            </a:r>
            <a:endParaRPr lang="en-IN" sz="1400" b="1" dirty="0" smtClean="0"/>
          </a:p>
          <a:p>
            <a:pPr marL="342900" indent="-342900">
              <a:buAutoNum type="arabicPeriod"/>
            </a:pPr>
            <a:r>
              <a:rPr lang="en-IN" sz="1400" b="1" dirty="0" smtClean="0"/>
              <a:t>Augmentation</a:t>
            </a:r>
            <a:r>
              <a:rPr lang="en-IN" sz="1400" dirty="0" smtClean="0"/>
              <a:t>: More augmentation to reduce class imbalance.</a:t>
            </a:r>
          </a:p>
          <a:p>
            <a:pPr marL="342900" indent="-342900">
              <a:buAutoNum type="arabicPeriod"/>
            </a:pPr>
            <a:r>
              <a:rPr lang="en-IN" sz="1400" b="1" dirty="0"/>
              <a:t>Pseudo Label-Guided Sampling </a:t>
            </a:r>
            <a:r>
              <a:rPr lang="en-IN" sz="1400" dirty="0"/>
              <a:t>- we train a network </a:t>
            </a:r>
            <a:r>
              <a:rPr lang="en-IN" sz="1400" dirty="0" smtClean="0"/>
              <a:t>twice and </a:t>
            </a:r>
            <a:r>
              <a:rPr lang="en-IN" sz="1400" dirty="0"/>
              <a:t>use the pseudo labels generated from the first model </a:t>
            </a:r>
            <a:r>
              <a:rPr lang="en-IN" sz="1400" dirty="0" smtClean="0"/>
              <a:t>to guide </a:t>
            </a:r>
            <a:r>
              <a:rPr lang="en-IN" sz="1400" dirty="0"/>
              <a:t>the training of the second model. We filter prediction results of a trained model to </a:t>
            </a:r>
            <a:r>
              <a:rPr lang="en-IN" sz="1400" dirty="0" smtClean="0"/>
              <a:t>generate pseudo </a:t>
            </a:r>
            <a:r>
              <a:rPr lang="en-IN" sz="1400" dirty="0"/>
              <a:t>labels to complement sparse annotation for unannotated regions</a:t>
            </a:r>
            <a:r>
              <a:rPr lang="en-IN" sz="1400" dirty="0" smtClean="0"/>
              <a:t>.</a:t>
            </a:r>
          </a:p>
          <a:p>
            <a:pPr marL="342900" indent="-342900">
              <a:buAutoNum type="arabicPeriod"/>
            </a:pPr>
            <a:r>
              <a:rPr lang="en-IN" sz="1400" dirty="0" smtClean="0"/>
              <a:t>Different sampling technique listed </a:t>
            </a:r>
            <a:r>
              <a:rPr lang="en-IN" sz="1400" dirty="0" smtClean="0">
                <a:hlinkClick r:id="rId2"/>
              </a:rPr>
              <a:t>here</a:t>
            </a:r>
            <a:endParaRPr lang="en-IN" sz="1400" dirty="0" smtClean="0"/>
          </a:p>
          <a:p>
            <a:pPr marL="342900" indent="-342900">
              <a:buAutoNum type="arabicPeriod"/>
            </a:pPr>
            <a:r>
              <a:rPr lang="en-IN" sz="1400" dirty="0" smtClean="0"/>
              <a:t>Uploading 10% of background image (blank image without </a:t>
            </a:r>
            <a:r>
              <a:rPr lang="en-IN" sz="1400" smtClean="0"/>
              <a:t>any bounding box) to reduce FP.</a:t>
            </a:r>
            <a:endParaRPr lang="en-IN" sz="1400" dirty="0" smtClean="0"/>
          </a:p>
          <a:p>
            <a:r>
              <a:rPr lang="en-IN" dirty="0" smtClean="0"/>
              <a:t>	</a:t>
            </a:r>
          </a:p>
        </p:txBody>
      </p:sp>
      <p:pic>
        <p:nvPicPr>
          <p:cNvPr id="1026" name="Picture 2" descr="A summary pl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8956" y="3099694"/>
            <a:ext cx="891990" cy="144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5420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1">
    <wetp:webextensionref xmlns:r="http://schemas.openxmlformats.org/officeDocument/2006/relationships" r:id="rId1"/>
  </wetp:taskpane>
  <wetp:taskpane dockstate="right" visibility="0" width="437"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52347891-8B92-49E5-9ADF-32A0EC8D0E8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F5ADE72-AD52-410D-9405-9A8207E428BC}">
  <we:reference id="wa104381411" version="2.4.1.0" store="en-US" storeType="OMEX"/>
  <we:alternateReferences>
    <we:reference id="WA104381411" version="2.4.1.0" store="WA10438141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2.xml><?xml version="1.0" encoding="utf-8"?>
<ds:datastoreItem xmlns:ds="http://schemas.openxmlformats.org/officeDocument/2006/customXml" ds:itemID="{C9C0BFDF-D948-4F4A-854E-477525F5779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1357</Words>
  <Application>Microsoft Office PowerPoint</Application>
  <PresentationFormat>Widescreen</PresentationFormat>
  <Paragraphs>159</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Black</vt:lpstr>
      <vt:lpstr>Calibri</vt:lpstr>
      <vt:lpstr>Tahoma</vt:lpstr>
      <vt:lpstr>Times New Roman</vt:lpstr>
      <vt:lpstr>Office Theme</vt:lpstr>
      <vt:lpstr>Smartathon Theme 1</vt:lpstr>
      <vt:lpstr>Project Overview</vt:lpstr>
      <vt:lpstr>Data Centric Generalizable Modelling </vt:lpstr>
      <vt:lpstr>ML Ops Practises</vt:lpstr>
      <vt:lpstr>Current Solution</vt:lpstr>
      <vt:lpstr>Challenges faced in data preparation</vt:lpstr>
      <vt:lpstr>How to make the process more scalable</vt:lpstr>
      <vt:lpstr>Open Source Software List</vt:lpstr>
      <vt:lpstr>Future Development</vt:lpstr>
      <vt:lpstr>Things tried during experiment process</vt:lpstr>
      <vt:lpstr>Model Results</vt:lpstr>
      <vt:lpstr>Model Results</vt:lpstr>
      <vt:lpstr>Model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2023-01-18T12:13:39Z</dcterms:created>
  <dcterms:modified xsi:type="dcterms:W3CDTF">2023-01-21T18:23:30Z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